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8" d="100"/>
          <a:sy n="118" d="100"/>
        </p:scale>
        <p:origin x="274"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stair Matchett" userId="c42f7766-f80b-496e-ab76-b24c3157c55e" providerId="ADAL" clId="{A0AFC8F9-3BD4-4949-A137-CBC85B64FB2E}"/>
    <pc:docChg chg="custSel modSld modMainMaster">
      <pc:chgData name="Alastair Matchett" userId="c42f7766-f80b-496e-ab76-b24c3157c55e" providerId="ADAL" clId="{A0AFC8F9-3BD4-4949-A137-CBC85B64FB2E}" dt="2026-04-15T09:10:46.492" v="180" actId="478"/>
      <pc:docMkLst>
        <pc:docMk/>
      </pc:docMkLst>
      <pc:sldChg chg="delSp modSp mod">
        <pc:chgData name="Alastair Matchett" userId="c42f7766-f80b-496e-ab76-b24c3157c55e" providerId="ADAL" clId="{A0AFC8F9-3BD4-4949-A137-CBC85B64FB2E}" dt="2026-04-15T09:10:39.020" v="179" actId="478"/>
        <pc:sldMkLst>
          <pc:docMk/>
          <pc:sldMk cId="0" sldId="256"/>
        </pc:sldMkLst>
        <pc:spChg chg="mod">
          <ac:chgData name="Alastair Matchett" userId="c42f7766-f80b-496e-ab76-b24c3157c55e" providerId="ADAL" clId="{A0AFC8F9-3BD4-4949-A137-CBC85B64FB2E}" dt="2026-04-15T08:54:27.444" v="0" actId="20577"/>
          <ac:spMkLst>
            <pc:docMk/>
            <pc:sldMk cId="0" sldId="256"/>
            <ac:spMk id="2" creationId="{00000000-0000-0000-0000-000000000000}"/>
          </ac:spMkLst>
        </pc:spChg>
        <pc:spChg chg="del">
          <ac:chgData name="Alastair Matchett" userId="c42f7766-f80b-496e-ab76-b24c3157c55e" providerId="ADAL" clId="{A0AFC8F9-3BD4-4949-A137-CBC85B64FB2E}" dt="2026-04-15T09:10:39.020" v="179" actId="478"/>
          <ac:spMkLst>
            <pc:docMk/>
            <pc:sldMk cId="0" sldId="256"/>
            <ac:spMk id="6" creationId="{00000000-0000-0000-0000-000000000000}"/>
          </ac:spMkLst>
        </pc:spChg>
      </pc:sldChg>
      <pc:sldChg chg="delSp modSp mod">
        <pc:chgData name="Alastair Matchett" userId="c42f7766-f80b-496e-ab76-b24c3157c55e" providerId="ADAL" clId="{A0AFC8F9-3BD4-4949-A137-CBC85B64FB2E}" dt="2026-04-15T09:10:46.492" v="180" actId="478"/>
        <pc:sldMkLst>
          <pc:docMk/>
          <pc:sldMk cId="0" sldId="257"/>
        </pc:sldMkLst>
        <pc:spChg chg="mod">
          <ac:chgData name="Alastair Matchett" userId="c42f7766-f80b-496e-ab76-b24c3157c55e" providerId="ADAL" clId="{A0AFC8F9-3BD4-4949-A137-CBC85B64FB2E}" dt="2026-04-15T08:54:27.463" v="1" actId="20577"/>
          <ac:spMkLst>
            <pc:docMk/>
            <pc:sldMk cId="0" sldId="257"/>
            <ac:spMk id="3" creationId="{00000000-0000-0000-0000-000000000000}"/>
          </ac:spMkLst>
        </pc:spChg>
        <pc:spChg chg="mod">
          <ac:chgData name="Alastair Matchett" userId="c42f7766-f80b-496e-ab76-b24c3157c55e" providerId="ADAL" clId="{A0AFC8F9-3BD4-4949-A137-CBC85B64FB2E}" dt="2026-04-15T08:54:27.463" v="2" actId="20577"/>
          <ac:spMkLst>
            <pc:docMk/>
            <pc:sldMk cId="0" sldId="257"/>
            <ac:spMk id="6" creationId="{00000000-0000-0000-0000-000000000000}"/>
          </ac:spMkLst>
        </pc:spChg>
        <pc:spChg chg="mod">
          <ac:chgData name="Alastair Matchett" userId="c42f7766-f80b-496e-ab76-b24c3157c55e" providerId="ADAL" clId="{A0AFC8F9-3BD4-4949-A137-CBC85B64FB2E}" dt="2026-04-15T08:54:27.463" v="3" actId="20577"/>
          <ac:spMkLst>
            <pc:docMk/>
            <pc:sldMk cId="0" sldId="257"/>
            <ac:spMk id="9" creationId="{00000000-0000-0000-0000-000000000000}"/>
          </ac:spMkLst>
        </pc:spChg>
        <pc:spChg chg="mod">
          <ac:chgData name="Alastair Matchett" userId="c42f7766-f80b-496e-ab76-b24c3157c55e" providerId="ADAL" clId="{A0AFC8F9-3BD4-4949-A137-CBC85B64FB2E}" dt="2026-04-15T08:54:27.463" v="4" actId="20577"/>
          <ac:spMkLst>
            <pc:docMk/>
            <pc:sldMk cId="0" sldId="257"/>
            <ac:spMk id="12" creationId="{00000000-0000-0000-0000-000000000000}"/>
          </ac:spMkLst>
        </pc:spChg>
        <pc:spChg chg="del">
          <ac:chgData name="Alastair Matchett" userId="c42f7766-f80b-496e-ab76-b24c3157c55e" providerId="ADAL" clId="{A0AFC8F9-3BD4-4949-A137-CBC85B64FB2E}" dt="2026-04-15T09:10:46.492" v="180" actId="478"/>
          <ac:spMkLst>
            <pc:docMk/>
            <pc:sldMk cId="0" sldId="257"/>
            <ac:spMk id="15" creationId="{00000000-0000-0000-0000-000000000000}"/>
          </ac:spMkLst>
        </pc:spChg>
      </pc:sldChg>
      <pc:sldChg chg="delSp modSp mod">
        <pc:chgData name="Alastair Matchett" userId="c42f7766-f80b-496e-ab76-b24c3157c55e" providerId="ADAL" clId="{A0AFC8F9-3BD4-4949-A137-CBC85B64FB2E}" dt="2026-04-15T09:05:10.406" v="159" actId="478"/>
        <pc:sldMkLst>
          <pc:docMk/>
          <pc:sldMk cId="0" sldId="258"/>
        </pc:sldMkLst>
        <pc:spChg chg="mod">
          <ac:chgData name="Alastair Matchett" userId="c42f7766-f80b-496e-ab76-b24c3157c55e" providerId="ADAL" clId="{A0AFC8F9-3BD4-4949-A137-CBC85B64FB2E}" dt="2026-04-15T08:54:27.478" v="5" actId="20577"/>
          <ac:spMkLst>
            <pc:docMk/>
            <pc:sldMk cId="0" sldId="258"/>
            <ac:spMk id="3" creationId="{00000000-0000-0000-0000-000000000000}"/>
          </ac:spMkLst>
        </pc:spChg>
        <pc:spChg chg="mod">
          <ac:chgData name="Alastair Matchett" userId="c42f7766-f80b-496e-ab76-b24c3157c55e" providerId="ADAL" clId="{A0AFC8F9-3BD4-4949-A137-CBC85B64FB2E}" dt="2026-04-15T08:54:27.482" v="6" actId="20577"/>
          <ac:spMkLst>
            <pc:docMk/>
            <pc:sldMk cId="0" sldId="258"/>
            <ac:spMk id="10" creationId="{00000000-0000-0000-0000-000000000000}"/>
          </ac:spMkLst>
        </pc:spChg>
        <pc:spChg chg="del">
          <ac:chgData name="Alastair Matchett" userId="c42f7766-f80b-496e-ab76-b24c3157c55e" providerId="ADAL" clId="{A0AFC8F9-3BD4-4949-A137-CBC85B64FB2E}" dt="2026-04-15T09:05:10.406" v="159" actId="478"/>
          <ac:spMkLst>
            <pc:docMk/>
            <pc:sldMk cId="0" sldId="258"/>
            <ac:spMk id="12" creationId="{00000000-0000-0000-0000-000000000000}"/>
          </ac:spMkLst>
        </pc:spChg>
      </pc:sldChg>
      <pc:sldChg chg="delSp modSp mod">
        <pc:chgData name="Alastair Matchett" userId="c42f7766-f80b-496e-ab76-b24c3157c55e" providerId="ADAL" clId="{A0AFC8F9-3BD4-4949-A137-CBC85B64FB2E}" dt="2026-04-15T09:05:04.865" v="158" actId="478"/>
        <pc:sldMkLst>
          <pc:docMk/>
          <pc:sldMk cId="0" sldId="259"/>
        </pc:sldMkLst>
        <pc:spChg chg="mod">
          <ac:chgData name="Alastair Matchett" userId="c42f7766-f80b-496e-ab76-b24c3157c55e" providerId="ADAL" clId="{A0AFC8F9-3BD4-4949-A137-CBC85B64FB2E}" dt="2026-04-15T08:54:27.492" v="7" actId="20577"/>
          <ac:spMkLst>
            <pc:docMk/>
            <pc:sldMk cId="0" sldId="259"/>
            <ac:spMk id="4" creationId="{00000000-0000-0000-0000-000000000000}"/>
          </ac:spMkLst>
        </pc:spChg>
        <pc:spChg chg="mod">
          <ac:chgData name="Alastair Matchett" userId="c42f7766-f80b-496e-ab76-b24c3157c55e" providerId="ADAL" clId="{A0AFC8F9-3BD4-4949-A137-CBC85B64FB2E}" dt="2026-04-15T08:54:27.495" v="8" actId="20577"/>
          <ac:spMkLst>
            <pc:docMk/>
            <pc:sldMk cId="0" sldId="259"/>
            <ac:spMk id="5" creationId="{00000000-0000-0000-0000-000000000000}"/>
          </ac:spMkLst>
        </pc:spChg>
        <pc:spChg chg="mod">
          <ac:chgData name="Alastair Matchett" userId="c42f7766-f80b-496e-ab76-b24c3157c55e" providerId="ADAL" clId="{A0AFC8F9-3BD4-4949-A137-CBC85B64FB2E}" dt="2026-04-15T09:04:43.188" v="157" actId="20577"/>
          <ac:spMkLst>
            <pc:docMk/>
            <pc:sldMk cId="0" sldId="259"/>
            <ac:spMk id="8" creationId="{00000000-0000-0000-0000-000000000000}"/>
          </ac:spMkLst>
        </pc:spChg>
        <pc:spChg chg="mod">
          <ac:chgData name="Alastair Matchett" userId="c42f7766-f80b-496e-ab76-b24c3157c55e" providerId="ADAL" clId="{A0AFC8F9-3BD4-4949-A137-CBC85B64FB2E}" dt="2026-04-15T08:54:27.499" v="9" actId="20577"/>
          <ac:spMkLst>
            <pc:docMk/>
            <pc:sldMk cId="0" sldId="259"/>
            <ac:spMk id="9" creationId="{00000000-0000-0000-0000-000000000000}"/>
          </ac:spMkLst>
        </pc:spChg>
        <pc:spChg chg="mod">
          <ac:chgData name="Alastair Matchett" userId="c42f7766-f80b-496e-ab76-b24c3157c55e" providerId="ADAL" clId="{A0AFC8F9-3BD4-4949-A137-CBC85B64FB2E}" dt="2026-04-15T08:54:27.499" v="10" actId="20577"/>
          <ac:spMkLst>
            <pc:docMk/>
            <pc:sldMk cId="0" sldId="259"/>
            <ac:spMk id="10" creationId="{00000000-0000-0000-0000-000000000000}"/>
          </ac:spMkLst>
        </pc:spChg>
        <pc:spChg chg="mod">
          <ac:chgData name="Alastair Matchett" userId="c42f7766-f80b-496e-ab76-b24c3157c55e" providerId="ADAL" clId="{A0AFC8F9-3BD4-4949-A137-CBC85B64FB2E}" dt="2026-04-15T08:54:27.503" v="11" actId="20577"/>
          <ac:spMkLst>
            <pc:docMk/>
            <pc:sldMk cId="0" sldId="259"/>
            <ac:spMk id="14" creationId="{00000000-0000-0000-0000-000000000000}"/>
          </ac:spMkLst>
        </pc:spChg>
        <pc:spChg chg="mod">
          <ac:chgData name="Alastair Matchett" userId="c42f7766-f80b-496e-ab76-b24c3157c55e" providerId="ADAL" clId="{A0AFC8F9-3BD4-4949-A137-CBC85B64FB2E}" dt="2026-04-15T08:54:27.503" v="12" actId="20577"/>
          <ac:spMkLst>
            <pc:docMk/>
            <pc:sldMk cId="0" sldId="259"/>
            <ac:spMk id="15" creationId="{00000000-0000-0000-0000-000000000000}"/>
          </ac:spMkLst>
        </pc:spChg>
        <pc:spChg chg="mod">
          <ac:chgData name="Alastair Matchett" userId="c42f7766-f80b-496e-ab76-b24c3157c55e" providerId="ADAL" clId="{A0AFC8F9-3BD4-4949-A137-CBC85B64FB2E}" dt="2026-04-15T08:54:27.507" v="13" actId="20577"/>
          <ac:spMkLst>
            <pc:docMk/>
            <pc:sldMk cId="0" sldId="259"/>
            <ac:spMk id="19" creationId="{00000000-0000-0000-0000-000000000000}"/>
          </ac:spMkLst>
        </pc:spChg>
        <pc:spChg chg="del">
          <ac:chgData name="Alastair Matchett" userId="c42f7766-f80b-496e-ab76-b24c3157c55e" providerId="ADAL" clId="{A0AFC8F9-3BD4-4949-A137-CBC85B64FB2E}" dt="2026-04-15T09:05:04.865" v="158" actId="478"/>
          <ac:spMkLst>
            <pc:docMk/>
            <pc:sldMk cId="0" sldId="259"/>
            <ac:spMk id="21" creationId="{00000000-0000-0000-0000-000000000000}"/>
          </ac:spMkLst>
        </pc:spChg>
      </pc:sldChg>
      <pc:sldChg chg="delSp modSp mod">
        <pc:chgData name="Alastair Matchett" userId="c42f7766-f80b-496e-ab76-b24c3157c55e" providerId="ADAL" clId="{A0AFC8F9-3BD4-4949-A137-CBC85B64FB2E}" dt="2026-04-15T09:05:14.919" v="160" actId="478"/>
        <pc:sldMkLst>
          <pc:docMk/>
          <pc:sldMk cId="0" sldId="260"/>
        </pc:sldMkLst>
        <pc:spChg chg="mod">
          <ac:chgData name="Alastair Matchett" userId="c42f7766-f80b-496e-ab76-b24c3157c55e" providerId="ADAL" clId="{A0AFC8F9-3BD4-4949-A137-CBC85B64FB2E}" dt="2026-04-15T08:54:27.518" v="14" actId="20577"/>
          <ac:spMkLst>
            <pc:docMk/>
            <pc:sldMk cId="0" sldId="260"/>
            <ac:spMk id="4" creationId="{00000000-0000-0000-0000-000000000000}"/>
          </ac:spMkLst>
        </pc:spChg>
        <pc:spChg chg="mod">
          <ac:chgData name="Alastair Matchett" userId="c42f7766-f80b-496e-ab76-b24c3157c55e" providerId="ADAL" clId="{A0AFC8F9-3BD4-4949-A137-CBC85B64FB2E}" dt="2026-04-15T08:54:27.530" v="15" actId="20577"/>
          <ac:spMkLst>
            <pc:docMk/>
            <pc:sldMk cId="0" sldId="260"/>
            <ac:spMk id="7" creationId="{00000000-0000-0000-0000-000000000000}"/>
          </ac:spMkLst>
        </pc:spChg>
        <pc:spChg chg="mod">
          <ac:chgData name="Alastair Matchett" userId="c42f7766-f80b-496e-ab76-b24c3157c55e" providerId="ADAL" clId="{A0AFC8F9-3BD4-4949-A137-CBC85B64FB2E}" dt="2026-04-15T08:54:27.536" v="16" actId="20577"/>
          <ac:spMkLst>
            <pc:docMk/>
            <pc:sldMk cId="0" sldId="260"/>
            <ac:spMk id="10" creationId="{00000000-0000-0000-0000-000000000000}"/>
          </ac:spMkLst>
        </pc:spChg>
        <pc:spChg chg="mod">
          <ac:chgData name="Alastair Matchett" userId="c42f7766-f80b-496e-ab76-b24c3157c55e" providerId="ADAL" clId="{A0AFC8F9-3BD4-4949-A137-CBC85B64FB2E}" dt="2026-04-15T08:54:27.538" v="17" actId="20577"/>
          <ac:spMkLst>
            <pc:docMk/>
            <pc:sldMk cId="0" sldId="260"/>
            <ac:spMk id="13" creationId="{00000000-0000-0000-0000-000000000000}"/>
          </ac:spMkLst>
        </pc:spChg>
        <pc:spChg chg="del">
          <ac:chgData name="Alastair Matchett" userId="c42f7766-f80b-496e-ab76-b24c3157c55e" providerId="ADAL" clId="{A0AFC8F9-3BD4-4949-A137-CBC85B64FB2E}" dt="2026-04-15T09:05:14.919" v="160" actId="478"/>
          <ac:spMkLst>
            <pc:docMk/>
            <pc:sldMk cId="0" sldId="260"/>
            <ac:spMk id="16" creationId="{00000000-0000-0000-0000-000000000000}"/>
          </ac:spMkLst>
        </pc:spChg>
      </pc:sldChg>
      <pc:sldChg chg="delSp modSp mod">
        <pc:chgData name="Alastair Matchett" userId="c42f7766-f80b-496e-ab76-b24c3157c55e" providerId="ADAL" clId="{A0AFC8F9-3BD4-4949-A137-CBC85B64FB2E}" dt="2026-04-15T09:05:18.757" v="161" actId="478"/>
        <pc:sldMkLst>
          <pc:docMk/>
          <pc:sldMk cId="0" sldId="261"/>
        </pc:sldMkLst>
        <pc:spChg chg="mod">
          <ac:chgData name="Alastair Matchett" userId="c42f7766-f80b-496e-ab76-b24c3157c55e" providerId="ADAL" clId="{A0AFC8F9-3BD4-4949-A137-CBC85B64FB2E}" dt="2026-04-15T08:54:27.548" v="18" actId="20577"/>
          <ac:spMkLst>
            <pc:docMk/>
            <pc:sldMk cId="0" sldId="261"/>
            <ac:spMk id="4" creationId="{00000000-0000-0000-0000-000000000000}"/>
          </ac:spMkLst>
        </pc:spChg>
        <pc:spChg chg="mod">
          <ac:chgData name="Alastair Matchett" userId="c42f7766-f80b-496e-ab76-b24c3157c55e" providerId="ADAL" clId="{A0AFC8F9-3BD4-4949-A137-CBC85B64FB2E}" dt="2026-04-15T08:54:27.548" v="19" actId="20577"/>
          <ac:spMkLst>
            <pc:docMk/>
            <pc:sldMk cId="0" sldId="261"/>
            <ac:spMk id="5" creationId="{00000000-0000-0000-0000-000000000000}"/>
          </ac:spMkLst>
        </pc:spChg>
        <pc:spChg chg="mod">
          <ac:chgData name="Alastair Matchett" userId="c42f7766-f80b-496e-ab76-b24c3157c55e" providerId="ADAL" clId="{A0AFC8F9-3BD4-4949-A137-CBC85B64FB2E}" dt="2026-04-15T08:54:27.553" v="20" actId="20577"/>
          <ac:spMkLst>
            <pc:docMk/>
            <pc:sldMk cId="0" sldId="261"/>
            <ac:spMk id="8" creationId="{00000000-0000-0000-0000-000000000000}"/>
          </ac:spMkLst>
        </pc:spChg>
        <pc:spChg chg="mod">
          <ac:chgData name="Alastair Matchett" userId="c42f7766-f80b-496e-ab76-b24c3157c55e" providerId="ADAL" clId="{A0AFC8F9-3BD4-4949-A137-CBC85B64FB2E}" dt="2026-04-15T08:54:27.555" v="21" actId="20577"/>
          <ac:spMkLst>
            <pc:docMk/>
            <pc:sldMk cId="0" sldId="261"/>
            <ac:spMk id="11" creationId="{00000000-0000-0000-0000-000000000000}"/>
          </ac:spMkLst>
        </pc:spChg>
        <pc:spChg chg="mod">
          <ac:chgData name="Alastair Matchett" userId="c42f7766-f80b-496e-ab76-b24c3157c55e" providerId="ADAL" clId="{A0AFC8F9-3BD4-4949-A137-CBC85B64FB2E}" dt="2026-04-15T08:54:27.556" v="22" actId="20577"/>
          <ac:spMkLst>
            <pc:docMk/>
            <pc:sldMk cId="0" sldId="261"/>
            <ac:spMk id="14" creationId="{00000000-0000-0000-0000-000000000000}"/>
          </ac:spMkLst>
        </pc:spChg>
        <pc:spChg chg="mod">
          <ac:chgData name="Alastair Matchett" userId="c42f7766-f80b-496e-ab76-b24c3157c55e" providerId="ADAL" clId="{A0AFC8F9-3BD4-4949-A137-CBC85B64FB2E}" dt="2026-04-15T08:54:27.561" v="23" actId="20577"/>
          <ac:spMkLst>
            <pc:docMk/>
            <pc:sldMk cId="0" sldId="261"/>
            <ac:spMk id="17" creationId="{00000000-0000-0000-0000-000000000000}"/>
          </ac:spMkLst>
        </pc:spChg>
        <pc:spChg chg="mod">
          <ac:chgData name="Alastair Matchett" userId="c42f7766-f80b-496e-ab76-b24c3157c55e" providerId="ADAL" clId="{A0AFC8F9-3BD4-4949-A137-CBC85B64FB2E}" dt="2026-04-15T08:54:27.563" v="24" actId="20577"/>
          <ac:spMkLst>
            <pc:docMk/>
            <pc:sldMk cId="0" sldId="261"/>
            <ac:spMk id="20" creationId="{00000000-0000-0000-0000-000000000000}"/>
          </ac:spMkLst>
        </pc:spChg>
        <pc:spChg chg="mod">
          <ac:chgData name="Alastair Matchett" userId="c42f7766-f80b-496e-ab76-b24c3157c55e" providerId="ADAL" clId="{A0AFC8F9-3BD4-4949-A137-CBC85B64FB2E}" dt="2026-04-15T08:54:27.563" v="25" actId="20577"/>
          <ac:spMkLst>
            <pc:docMk/>
            <pc:sldMk cId="0" sldId="261"/>
            <ac:spMk id="23" creationId="{00000000-0000-0000-0000-000000000000}"/>
          </ac:spMkLst>
        </pc:spChg>
        <pc:spChg chg="del">
          <ac:chgData name="Alastair Matchett" userId="c42f7766-f80b-496e-ab76-b24c3157c55e" providerId="ADAL" clId="{A0AFC8F9-3BD4-4949-A137-CBC85B64FB2E}" dt="2026-04-15T09:05:18.757" v="161" actId="478"/>
          <ac:spMkLst>
            <pc:docMk/>
            <pc:sldMk cId="0" sldId="261"/>
            <ac:spMk id="27" creationId="{00000000-0000-0000-0000-000000000000}"/>
          </ac:spMkLst>
        </pc:spChg>
      </pc:sldChg>
      <pc:sldChg chg="delSp modSp mod">
        <pc:chgData name="Alastair Matchett" userId="c42f7766-f80b-496e-ab76-b24c3157c55e" providerId="ADAL" clId="{A0AFC8F9-3BD4-4949-A137-CBC85B64FB2E}" dt="2026-04-15T09:05:24.120" v="163" actId="478"/>
        <pc:sldMkLst>
          <pc:docMk/>
          <pc:sldMk cId="0" sldId="262"/>
        </pc:sldMkLst>
        <pc:spChg chg="mod">
          <ac:chgData name="Alastair Matchett" userId="c42f7766-f80b-496e-ab76-b24c3157c55e" providerId="ADAL" clId="{A0AFC8F9-3BD4-4949-A137-CBC85B64FB2E}" dt="2026-04-15T08:54:27.577" v="26" actId="20577"/>
          <ac:spMkLst>
            <pc:docMk/>
            <pc:sldMk cId="0" sldId="262"/>
            <ac:spMk id="4" creationId="{00000000-0000-0000-0000-000000000000}"/>
          </ac:spMkLst>
        </pc:spChg>
        <pc:spChg chg="mod">
          <ac:chgData name="Alastair Matchett" userId="c42f7766-f80b-496e-ab76-b24c3157c55e" providerId="ADAL" clId="{A0AFC8F9-3BD4-4949-A137-CBC85B64FB2E}" dt="2026-04-15T08:54:27.577" v="27" actId="20577"/>
          <ac:spMkLst>
            <pc:docMk/>
            <pc:sldMk cId="0" sldId="262"/>
            <ac:spMk id="5" creationId="{00000000-0000-0000-0000-000000000000}"/>
          </ac:spMkLst>
        </pc:spChg>
        <pc:spChg chg="mod">
          <ac:chgData name="Alastair Matchett" userId="c42f7766-f80b-496e-ab76-b24c3157c55e" providerId="ADAL" clId="{A0AFC8F9-3BD4-4949-A137-CBC85B64FB2E}" dt="2026-04-15T08:54:27.581" v="28" actId="20577"/>
          <ac:spMkLst>
            <pc:docMk/>
            <pc:sldMk cId="0" sldId="262"/>
            <ac:spMk id="8" creationId="{00000000-0000-0000-0000-000000000000}"/>
          </ac:spMkLst>
        </pc:spChg>
        <pc:spChg chg="mod">
          <ac:chgData name="Alastair Matchett" userId="c42f7766-f80b-496e-ab76-b24c3157c55e" providerId="ADAL" clId="{A0AFC8F9-3BD4-4949-A137-CBC85B64FB2E}" dt="2026-04-15T08:54:27.581" v="29" actId="20577"/>
          <ac:spMkLst>
            <pc:docMk/>
            <pc:sldMk cId="0" sldId="262"/>
            <ac:spMk id="9" creationId="{00000000-0000-0000-0000-000000000000}"/>
          </ac:spMkLst>
        </pc:spChg>
        <pc:spChg chg="mod">
          <ac:chgData name="Alastair Matchett" userId="c42f7766-f80b-496e-ab76-b24c3157c55e" providerId="ADAL" clId="{A0AFC8F9-3BD4-4949-A137-CBC85B64FB2E}" dt="2026-04-15T08:54:27.587" v="30" actId="20577"/>
          <ac:spMkLst>
            <pc:docMk/>
            <pc:sldMk cId="0" sldId="262"/>
            <ac:spMk id="12" creationId="{00000000-0000-0000-0000-000000000000}"/>
          </ac:spMkLst>
        </pc:spChg>
        <pc:spChg chg="mod">
          <ac:chgData name="Alastair Matchett" userId="c42f7766-f80b-496e-ab76-b24c3157c55e" providerId="ADAL" clId="{A0AFC8F9-3BD4-4949-A137-CBC85B64FB2E}" dt="2026-04-15T08:54:27.587" v="31" actId="20577"/>
          <ac:spMkLst>
            <pc:docMk/>
            <pc:sldMk cId="0" sldId="262"/>
            <ac:spMk id="13" creationId="{00000000-0000-0000-0000-000000000000}"/>
          </ac:spMkLst>
        </pc:spChg>
        <pc:spChg chg="del mod">
          <ac:chgData name="Alastair Matchett" userId="c42f7766-f80b-496e-ab76-b24c3157c55e" providerId="ADAL" clId="{A0AFC8F9-3BD4-4949-A137-CBC85B64FB2E}" dt="2026-04-15T09:05:24.120" v="163" actId="478"/>
          <ac:spMkLst>
            <pc:docMk/>
            <pc:sldMk cId="0" sldId="262"/>
            <ac:spMk id="16" creationId="{00000000-0000-0000-0000-000000000000}"/>
          </ac:spMkLst>
        </pc:spChg>
      </pc:sldChg>
      <pc:sldChg chg="delSp modSp mod">
        <pc:chgData name="Alastair Matchett" userId="c42f7766-f80b-496e-ab76-b24c3157c55e" providerId="ADAL" clId="{A0AFC8F9-3BD4-4949-A137-CBC85B64FB2E}" dt="2026-04-15T09:05:28.905" v="164" actId="478"/>
        <pc:sldMkLst>
          <pc:docMk/>
          <pc:sldMk cId="0" sldId="263"/>
        </pc:sldMkLst>
        <pc:spChg chg="mod">
          <ac:chgData name="Alastair Matchett" userId="c42f7766-f80b-496e-ab76-b24c3157c55e" providerId="ADAL" clId="{A0AFC8F9-3BD4-4949-A137-CBC85B64FB2E}" dt="2026-04-15T08:54:27.595" v="32" actId="20577"/>
          <ac:spMkLst>
            <pc:docMk/>
            <pc:sldMk cId="0" sldId="263"/>
            <ac:spMk id="4" creationId="{00000000-0000-0000-0000-000000000000}"/>
          </ac:spMkLst>
        </pc:spChg>
        <pc:spChg chg="mod">
          <ac:chgData name="Alastair Matchett" userId="c42f7766-f80b-496e-ab76-b24c3157c55e" providerId="ADAL" clId="{A0AFC8F9-3BD4-4949-A137-CBC85B64FB2E}" dt="2026-04-15T08:54:27.603" v="33" actId="20577"/>
          <ac:spMkLst>
            <pc:docMk/>
            <pc:sldMk cId="0" sldId="263"/>
            <ac:spMk id="7" creationId="{00000000-0000-0000-0000-000000000000}"/>
          </ac:spMkLst>
        </pc:spChg>
        <pc:spChg chg="mod">
          <ac:chgData name="Alastair Matchett" userId="c42f7766-f80b-496e-ab76-b24c3157c55e" providerId="ADAL" clId="{A0AFC8F9-3BD4-4949-A137-CBC85B64FB2E}" dt="2026-04-15T08:54:27.603" v="34" actId="20577"/>
          <ac:spMkLst>
            <pc:docMk/>
            <pc:sldMk cId="0" sldId="263"/>
            <ac:spMk id="10" creationId="{00000000-0000-0000-0000-000000000000}"/>
          </ac:spMkLst>
        </pc:spChg>
        <pc:spChg chg="mod">
          <ac:chgData name="Alastair Matchett" userId="c42f7766-f80b-496e-ab76-b24c3157c55e" providerId="ADAL" clId="{A0AFC8F9-3BD4-4949-A137-CBC85B64FB2E}" dt="2026-04-15T08:54:27.609" v="35" actId="20577"/>
          <ac:spMkLst>
            <pc:docMk/>
            <pc:sldMk cId="0" sldId="263"/>
            <ac:spMk id="13" creationId="{00000000-0000-0000-0000-000000000000}"/>
          </ac:spMkLst>
        </pc:spChg>
        <pc:spChg chg="del">
          <ac:chgData name="Alastair Matchett" userId="c42f7766-f80b-496e-ab76-b24c3157c55e" providerId="ADAL" clId="{A0AFC8F9-3BD4-4949-A137-CBC85B64FB2E}" dt="2026-04-15T09:05:28.905" v="164" actId="478"/>
          <ac:spMkLst>
            <pc:docMk/>
            <pc:sldMk cId="0" sldId="263"/>
            <ac:spMk id="16" creationId="{00000000-0000-0000-0000-000000000000}"/>
          </ac:spMkLst>
        </pc:spChg>
      </pc:sldChg>
      <pc:sldChg chg="delSp modSp mod">
        <pc:chgData name="Alastair Matchett" userId="c42f7766-f80b-496e-ab76-b24c3157c55e" providerId="ADAL" clId="{A0AFC8F9-3BD4-4949-A137-CBC85B64FB2E}" dt="2026-04-15T09:05:32.342" v="165" actId="478"/>
        <pc:sldMkLst>
          <pc:docMk/>
          <pc:sldMk cId="0" sldId="264"/>
        </pc:sldMkLst>
        <pc:spChg chg="mod">
          <ac:chgData name="Alastair Matchett" userId="c42f7766-f80b-496e-ab76-b24c3157c55e" providerId="ADAL" clId="{A0AFC8F9-3BD4-4949-A137-CBC85B64FB2E}" dt="2026-04-15T08:54:27.619" v="36" actId="20577"/>
          <ac:spMkLst>
            <pc:docMk/>
            <pc:sldMk cId="0" sldId="264"/>
            <ac:spMk id="4" creationId="{00000000-0000-0000-0000-000000000000}"/>
          </ac:spMkLst>
        </pc:spChg>
        <pc:spChg chg="mod">
          <ac:chgData name="Alastair Matchett" userId="c42f7766-f80b-496e-ab76-b24c3157c55e" providerId="ADAL" clId="{A0AFC8F9-3BD4-4949-A137-CBC85B64FB2E}" dt="2026-04-15T08:54:27.619" v="37" actId="20577"/>
          <ac:spMkLst>
            <pc:docMk/>
            <pc:sldMk cId="0" sldId="264"/>
            <ac:spMk id="5" creationId="{00000000-0000-0000-0000-000000000000}"/>
          </ac:spMkLst>
        </pc:spChg>
        <pc:spChg chg="mod">
          <ac:chgData name="Alastair Matchett" userId="c42f7766-f80b-496e-ab76-b24c3157c55e" providerId="ADAL" clId="{A0AFC8F9-3BD4-4949-A137-CBC85B64FB2E}" dt="2026-04-15T08:54:27.624" v="38" actId="20577"/>
          <ac:spMkLst>
            <pc:docMk/>
            <pc:sldMk cId="0" sldId="264"/>
            <ac:spMk id="8" creationId="{00000000-0000-0000-0000-000000000000}"/>
          </ac:spMkLst>
        </pc:spChg>
        <pc:spChg chg="mod">
          <ac:chgData name="Alastair Matchett" userId="c42f7766-f80b-496e-ab76-b24c3157c55e" providerId="ADAL" clId="{A0AFC8F9-3BD4-4949-A137-CBC85B64FB2E}" dt="2026-04-15T08:54:27.626" v="39" actId="20577"/>
          <ac:spMkLst>
            <pc:docMk/>
            <pc:sldMk cId="0" sldId="264"/>
            <ac:spMk id="11" creationId="{00000000-0000-0000-0000-000000000000}"/>
          </ac:spMkLst>
        </pc:spChg>
        <pc:spChg chg="mod">
          <ac:chgData name="Alastair Matchett" userId="c42f7766-f80b-496e-ab76-b24c3157c55e" providerId="ADAL" clId="{A0AFC8F9-3BD4-4949-A137-CBC85B64FB2E}" dt="2026-04-15T08:54:27.630" v="40" actId="20577"/>
          <ac:spMkLst>
            <pc:docMk/>
            <pc:sldMk cId="0" sldId="264"/>
            <ac:spMk id="14" creationId="{00000000-0000-0000-0000-000000000000}"/>
          </ac:spMkLst>
        </pc:spChg>
        <pc:spChg chg="mod">
          <ac:chgData name="Alastair Matchett" userId="c42f7766-f80b-496e-ab76-b24c3157c55e" providerId="ADAL" clId="{A0AFC8F9-3BD4-4949-A137-CBC85B64FB2E}" dt="2026-04-15T08:54:27.633" v="41" actId="20577"/>
          <ac:spMkLst>
            <pc:docMk/>
            <pc:sldMk cId="0" sldId="264"/>
            <ac:spMk id="17" creationId="{00000000-0000-0000-0000-000000000000}"/>
          </ac:spMkLst>
        </pc:spChg>
        <pc:spChg chg="del">
          <ac:chgData name="Alastair Matchett" userId="c42f7766-f80b-496e-ab76-b24c3157c55e" providerId="ADAL" clId="{A0AFC8F9-3BD4-4949-A137-CBC85B64FB2E}" dt="2026-04-15T09:05:32.342" v="165" actId="478"/>
          <ac:spMkLst>
            <pc:docMk/>
            <pc:sldMk cId="0" sldId="264"/>
            <ac:spMk id="21" creationId="{00000000-0000-0000-0000-000000000000}"/>
          </ac:spMkLst>
        </pc:spChg>
      </pc:sldChg>
      <pc:sldChg chg="delSp modSp mod">
        <pc:chgData name="Alastair Matchett" userId="c42f7766-f80b-496e-ab76-b24c3157c55e" providerId="ADAL" clId="{A0AFC8F9-3BD4-4949-A137-CBC85B64FB2E}" dt="2026-04-15T09:05:36.579" v="166" actId="478"/>
        <pc:sldMkLst>
          <pc:docMk/>
          <pc:sldMk cId="0" sldId="265"/>
        </pc:sldMkLst>
        <pc:spChg chg="mod">
          <ac:chgData name="Alastair Matchett" userId="c42f7766-f80b-496e-ab76-b24c3157c55e" providerId="ADAL" clId="{A0AFC8F9-3BD4-4949-A137-CBC85B64FB2E}" dt="2026-04-15T08:54:27.643" v="42" actId="20577"/>
          <ac:spMkLst>
            <pc:docMk/>
            <pc:sldMk cId="0" sldId="265"/>
            <ac:spMk id="4" creationId="{00000000-0000-0000-0000-000000000000}"/>
          </ac:spMkLst>
        </pc:spChg>
        <pc:spChg chg="mod">
          <ac:chgData name="Alastair Matchett" userId="c42f7766-f80b-496e-ab76-b24c3157c55e" providerId="ADAL" clId="{A0AFC8F9-3BD4-4949-A137-CBC85B64FB2E}" dt="2026-04-15T08:54:27.643" v="43" actId="20577"/>
          <ac:spMkLst>
            <pc:docMk/>
            <pc:sldMk cId="0" sldId="265"/>
            <ac:spMk id="5" creationId="{00000000-0000-0000-0000-000000000000}"/>
          </ac:spMkLst>
        </pc:spChg>
        <pc:spChg chg="mod">
          <ac:chgData name="Alastair Matchett" userId="c42f7766-f80b-496e-ab76-b24c3157c55e" providerId="ADAL" clId="{A0AFC8F9-3BD4-4949-A137-CBC85B64FB2E}" dt="2026-04-15T08:54:27.650" v="44" actId="20577"/>
          <ac:spMkLst>
            <pc:docMk/>
            <pc:sldMk cId="0" sldId="265"/>
            <ac:spMk id="8" creationId="{00000000-0000-0000-0000-000000000000}"/>
          </ac:spMkLst>
        </pc:spChg>
        <pc:spChg chg="mod">
          <ac:chgData name="Alastair Matchett" userId="c42f7766-f80b-496e-ab76-b24c3157c55e" providerId="ADAL" clId="{A0AFC8F9-3BD4-4949-A137-CBC85B64FB2E}" dt="2026-04-15T08:54:27.652" v="45" actId="20577"/>
          <ac:spMkLst>
            <pc:docMk/>
            <pc:sldMk cId="0" sldId="265"/>
            <ac:spMk id="9" creationId="{00000000-0000-0000-0000-000000000000}"/>
          </ac:spMkLst>
        </pc:spChg>
        <pc:spChg chg="mod">
          <ac:chgData name="Alastair Matchett" userId="c42f7766-f80b-496e-ab76-b24c3157c55e" providerId="ADAL" clId="{A0AFC8F9-3BD4-4949-A137-CBC85B64FB2E}" dt="2026-04-15T08:54:27.656" v="46" actId="20577"/>
          <ac:spMkLst>
            <pc:docMk/>
            <pc:sldMk cId="0" sldId="265"/>
            <ac:spMk id="12" creationId="{00000000-0000-0000-0000-000000000000}"/>
          </ac:spMkLst>
        </pc:spChg>
        <pc:spChg chg="mod">
          <ac:chgData name="Alastair Matchett" userId="c42f7766-f80b-496e-ab76-b24c3157c55e" providerId="ADAL" clId="{A0AFC8F9-3BD4-4949-A137-CBC85B64FB2E}" dt="2026-04-15T08:54:27.656" v="47" actId="20577"/>
          <ac:spMkLst>
            <pc:docMk/>
            <pc:sldMk cId="0" sldId="265"/>
            <ac:spMk id="13" creationId="{00000000-0000-0000-0000-000000000000}"/>
          </ac:spMkLst>
        </pc:spChg>
        <pc:spChg chg="del">
          <ac:chgData name="Alastair Matchett" userId="c42f7766-f80b-496e-ab76-b24c3157c55e" providerId="ADAL" clId="{A0AFC8F9-3BD4-4949-A137-CBC85B64FB2E}" dt="2026-04-15T09:05:36.579" v="166" actId="478"/>
          <ac:spMkLst>
            <pc:docMk/>
            <pc:sldMk cId="0" sldId="265"/>
            <ac:spMk id="16" creationId="{00000000-0000-0000-0000-000000000000}"/>
          </ac:spMkLst>
        </pc:spChg>
      </pc:sldChg>
      <pc:sldChg chg="delSp modSp mod">
        <pc:chgData name="Alastair Matchett" userId="c42f7766-f80b-496e-ab76-b24c3157c55e" providerId="ADAL" clId="{A0AFC8F9-3BD4-4949-A137-CBC85B64FB2E}" dt="2026-04-15T09:05:40.535" v="167" actId="478"/>
        <pc:sldMkLst>
          <pc:docMk/>
          <pc:sldMk cId="0" sldId="266"/>
        </pc:sldMkLst>
        <pc:spChg chg="mod">
          <ac:chgData name="Alastair Matchett" userId="c42f7766-f80b-496e-ab76-b24c3157c55e" providerId="ADAL" clId="{A0AFC8F9-3BD4-4949-A137-CBC85B64FB2E}" dt="2026-04-15T08:54:27.666" v="48" actId="20577"/>
          <ac:spMkLst>
            <pc:docMk/>
            <pc:sldMk cId="0" sldId="266"/>
            <ac:spMk id="4" creationId="{00000000-0000-0000-0000-000000000000}"/>
          </ac:spMkLst>
        </pc:spChg>
        <pc:spChg chg="mod">
          <ac:chgData name="Alastair Matchett" userId="c42f7766-f80b-496e-ab76-b24c3157c55e" providerId="ADAL" clId="{A0AFC8F9-3BD4-4949-A137-CBC85B64FB2E}" dt="2026-04-15T08:54:27.675" v="49" actId="20577"/>
          <ac:spMkLst>
            <pc:docMk/>
            <pc:sldMk cId="0" sldId="266"/>
            <ac:spMk id="7" creationId="{00000000-0000-0000-0000-000000000000}"/>
          </ac:spMkLst>
        </pc:spChg>
        <pc:spChg chg="mod">
          <ac:chgData name="Alastair Matchett" userId="c42f7766-f80b-496e-ab76-b24c3157c55e" providerId="ADAL" clId="{A0AFC8F9-3BD4-4949-A137-CBC85B64FB2E}" dt="2026-04-15T08:54:27.677" v="50" actId="20577"/>
          <ac:spMkLst>
            <pc:docMk/>
            <pc:sldMk cId="0" sldId="266"/>
            <ac:spMk id="10" creationId="{00000000-0000-0000-0000-000000000000}"/>
          </ac:spMkLst>
        </pc:spChg>
        <pc:spChg chg="mod">
          <ac:chgData name="Alastair Matchett" userId="c42f7766-f80b-496e-ab76-b24c3157c55e" providerId="ADAL" clId="{A0AFC8F9-3BD4-4949-A137-CBC85B64FB2E}" dt="2026-04-15T08:54:27.677" v="51" actId="20577"/>
          <ac:spMkLst>
            <pc:docMk/>
            <pc:sldMk cId="0" sldId="266"/>
            <ac:spMk id="13" creationId="{00000000-0000-0000-0000-000000000000}"/>
          </ac:spMkLst>
        </pc:spChg>
        <pc:spChg chg="del">
          <ac:chgData name="Alastair Matchett" userId="c42f7766-f80b-496e-ab76-b24c3157c55e" providerId="ADAL" clId="{A0AFC8F9-3BD4-4949-A137-CBC85B64FB2E}" dt="2026-04-15T09:05:40.535" v="167" actId="478"/>
          <ac:spMkLst>
            <pc:docMk/>
            <pc:sldMk cId="0" sldId="266"/>
            <ac:spMk id="16" creationId="{00000000-0000-0000-0000-000000000000}"/>
          </ac:spMkLst>
        </pc:spChg>
      </pc:sldChg>
      <pc:sldChg chg="delSp modSp mod">
        <pc:chgData name="Alastair Matchett" userId="c42f7766-f80b-496e-ab76-b24c3157c55e" providerId="ADAL" clId="{A0AFC8F9-3BD4-4949-A137-CBC85B64FB2E}" dt="2026-04-15T09:10:09.893" v="178" actId="1076"/>
        <pc:sldMkLst>
          <pc:docMk/>
          <pc:sldMk cId="0" sldId="267"/>
        </pc:sldMkLst>
        <pc:spChg chg="mod">
          <ac:chgData name="Alastair Matchett" userId="c42f7766-f80b-496e-ab76-b24c3157c55e" providerId="ADAL" clId="{A0AFC8F9-3BD4-4949-A137-CBC85B64FB2E}" dt="2026-04-15T08:54:27.682" v="52" actId="20577"/>
          <ac:spMkLst>
            <pc:docMk/>
            <pc:sldMk cId="0" sldId="267"/>
            <ac:spMk id="4" creationId="{00000000-0000-0000-0000-000000000000}"/>
          </ac:spMkLst>
        </pc:spChg>
        <pc:spChg chg="mod">
          <ac:chgData name="Alastair Matchett" userId="c42f7766-f80b-496e-ab76-b24c3157c55e" providerId="ADAL" clId="{A0AFC8F9-3BD4-4949-A137-CBC85B64FB2E}" dt="2026-04-15T08:54:27.682" v="53" actId="20577"/>
          <ac:spMkLst>
            <pc:docMk/>
            <pc:sldMk cId="0" sldId="267"/>
            <ac:spMk id="5" creationId="{00000000-0000-0000-0000-000000000000}"/>
          </ac:spMkLst>
        </pc:spChg>
        <pc:spChg chg="mod">
          <ac:chgData name="Alastair Matchett" userId="c42f7766-f80b-496e-ab76-b24c3157c55e" providerId="ADAL" clId="{A0AFC8F9-3BD4-4949-A137-CBC85B64FB2E}" dt="2026-04-15T08:54:27.682" v="54" actId="20577"/>
          <ac:spMkLst>
            <pc:docMk/>
            <pc:sldMk cId="0" sldId="267"/>
            <ac:spMk id="8" creationId="{00000000-0000-0000-0000-000000000000}"/>
          </ac:spMkLst>
        </pc:spChg>
        <pc:spChg chg="mod">
          <ac:chgData name="Alastair Matchett" userId="c42f7766-f80b-496e-ab76-b24c3157c55e" providerId="ADAL" clId="{A0AFC8F9-3BD4-4949-A137-CBC85B64FB2E}" dt="2026-04-15T08:54:27.682" v="55" actId="20577"/>
          <ac:spMkLst>
            <pc:docMk/>
            <pc:sldMk cId="0" sldId="267"/>
            <ac:spMk id="11" creationId="{00000000-0000-0000-0000-000000000000}"/>
          </ac:spMkLst>
        </pc:spChg>
        <pc:spChg chg="mod">
          <ac:chgData name="Alastair Matchett" userId="c42f7766-f80b-496e-ab76-b24c3157c55e" providerId="ADAL" clId="{A0AFC8F9-3BD4-4949-A137-CBC85B64FB2E}" dt="2026-04-15T08:54:27.682" v="56" actId="20577"/>
          <ac:spMkLst>
            <pc:docMk/>
            <pc:sldMk cId="0" sldId="267"/>
            <ac:spMk id="14" creationId="{00000000-0000-0000-0000-000000000000}"/>
          </ac:spMkLst>
        </pc:spChg>
        <pc:spChg chg="mod">
          <ac:chgData name="Alastair Matchett" userId="c42f7766-f80b-496e-ab76-b24c3157c55e" providerId="ADAL" clId="{A0AFC8F9-3BD4-4949-A137-CBC85B64FB2E}" dt="2026-04-15T08:54:27.698" v="57" actId="20577"/>
          <ac:spMkLst>
            <pc:docMk/>
            <pc:sldMk cId="0" sldId="267"/>
            <ac:spMk id="17" creationId="{00000000-0000-0000-0000-000000000000}"/>
          </ac:spMkLst>
        </pc:spChg>
        <pc:spChg chg="mod">
          <ac:chgData name="Alastair Matchett" userId="c42f7766-f80b-496e-ab76-b24c3157c55e" providerId="ADAL" clId="{A0AFC8F9-3BD4-4949-A137-CBC85B64FB2E}" dt="2026-04-15T08:54:27.706" v="58" actId="20577"/>
          <ac:spMkLst>
            <pc:docMk/>
            <pc:sldMk cId="0" sldId="267"/>
            <ac:spMk id="20" creationId="{00000000-0000-0000-0000-000000000000}"/>
          </ac:spMkLst>
        </pc:spChg>
        <pc:spChg chg="mod">
          <ac:chgData name="Alastair Matchett" userId="c42f7766-f80b-496e-ab76-b24c3157c55e" providerId="ADAL" clId="{A0AFC8F9-3BD4-4949-A137-CBC85B64FB2E}" dt="2026-04-15T09:10:09.893" v="178" actId="1076"/>
          <ac:spMkLst>
            <pc:docMk/>
            <pc:sldMk cId="0" sldId="267"/>
            <ac:spMk id="23" creationId="{00000000-0000-0000-0000-000000000000}"/>
          </ac:spMkLst>
        </pc:spChg>
        <pc:spChg chg="del">
          <ac:chgData name="Alastair Matchett" userId="c42f7766-f80b-496e-ab76-b24c3157c55e" providerId="ADAL" clId="{A0AFC8F9-3BD4-4949-A137-CBC85B64FB2E}" dt="2026-04-15T09:05:44.607" v="168" actId="478"/>
          <ac:spMkLst>
            <pc:docMk/>
            <pc:sldMk cId="0" sldId="267"/>
            <ac:spMk id="24" creationId="{00000000-0000-0000-0000-000000000000}"/>
          </ac:spMkLst>
        </pc:spChg>
      </pc:sldChg>
      <pc:sldChg chg="delSp modSp mod">
        <pc:chgData name="Alastair Matchett" userId="c42f7766-f80b-496e-ab76-b24c3157c55e" providerId="ADAL" clId="{A0AFC8F9-3BD4-4949-A137-CBC85B64FB2E}" dt="2026-04-15T09:05:48.222" v="169" actId="478"/>
        <pc:sldMkLst>
          <pc:docMk/>
          <pc:sldMk cId="0" sldId="268"/>
        </pc:sldMkLst>
        <pc:spChg chg="mod">
          <ac:chgData name="Alastair Matchett" userId="c42f7766-f80b-496e-ab76-b24c3157c55e" providerId="ADAL" clId="{A0AFC8F9-3BD4-4949-A137-CBC85B64FB2E}" dt="2026-04-15T08:54:27.714" v="59" actId="20577"/>
          <ac:spMkLst>
            <pc:docMk/>
            <pc:sldMk cId="0" sldId="268"/>
            <ac:spMk id="4" creationId="{00000000-0000-0000-0000-000000000000}"/>
          </ac:spMkLst>
        </pc:spChg>
        <pc:spChg chg="mod">
          <ac:chgData name="Alastair Matchett" userId="c42f7766-f80b-496e-ab76-b24c3157c55e" providerId="ADAL" clId="{A0AFC8F9-3BD4-4949-A137-CBC85B64FB2E}" dt="2026-04-15T08:54:27.716" v="60" actId="20577"/>
          <ac:spMkLst>
            <pc:docMk/>
            <pc:sldMk cId="0" sldId="268"/>
            <ac:spMk id="5" creationId="{00000000-0000-0000-0000-000000000000}"/>
          </ac:spMkLst>
        </pc:spChg>
        <pc:spChg chg="mod">
          <ac:chgData name="Alastair Matchett" userId="c42f7766-f80b-496e-ab76-b24c3157c55e" providerId="ADAL" clId="{A0AFC8F9-3BD4-4949-A137-CBC85B64FB2E}" dt="2026-04-15T08:54:27.720" v="61" actId="20577"/>
          <ac:spMkLst>
            <pc:docMk/>
            <pc:sldMk cId="0" sldId="268"/>
            <ac:spMk id="8" creationId="{00000000-0000-0000-0000-000000000000}"/>
          </ac:spMkLst>
        </pc:spChg>
        <pc:spChg chg="mod">
          <ac:chgData name="Alastair Matchett" userId="c42f7766-f80b-496e-ab76-b24c3157c55e" providerId="ADAL" clId="{A0AFC8F9-3BD4-4949-A137-CBC85B64FB2E}" dt="2026-04-15T08:54:27.722" v="62" actId="20577"/>
          <ac:spMkLst>
            <pc:docMk/>
            <pc:sldMk cId="0" sldId="268"/>
            <ac:spMk id="9" creationId="{00000000-0000-0000-0000-000000000000}"/>
          </ac:spMkLst>
        </pc:spChg>
        <pc:spChg chg="mod">
          <ac:chgData name="Alastair Matchett" userId="c42f7766-f80b-496e-ab76-b24c3157c55e" providerId="ADAL" clId="{A0AFC8F9-3BD4-4949-A137-CBC85B64FB2E}" dt="2026-04-15T08:54:27.726" v="63" actId="20577"/>
          <ac:spMkLst>
            <pc:docMk/>
            <pc:sldMk cId="0" sldId="268"/>
            <ac:spMk id="12" creationId="{00000000-0000-0000-0000-000000000000}"/>
          </ac:spMkLst>
        </pc:spChg>
        <pc:spChg chg="mod">
          <ac:chgData name="Alastair Matchett" userId="c42f7766-f80b-496e-ab76-b24c3157c55e" providerId="ADAL" clId="{A0AFC8F9-3BD4-4949-A137-CBC85B64FB2E}" dt="2026-04-15T08:54:27.728" v="64" actId="20577"/>
          <ac:spMkLst>
            <pc:docMk/>
            <pc:sldMk cId="0" sldId="268"/>
            <ac:spMk id="13" creationId="{00000000-0000-0000-0000-000000000000}"/>
          </ac:spMkLst>
        </pc:spChg>
        <pc:spChg chg="del">
          <ac:chgData name="Alastair Matchett" userId="c42f7766-f80b-496e-ab76-b24c3157c55e" providerId="ADAL" clId="{A0AFC8F9-3BD4-4949-A137-CBC85B64FB2E}" dt="2026-04-15T09:05:48.222" v="169" actId="478"/>
          <ac:spMkLst>
            <pc:docMk/>
            <pc:sldMk cId="0" sldId="268"/>
            <ac:spMk id="16" creationId="{00000000-0000-0000-0000-000000000000}"/>
          </ac:spMkLst>
        </pc:spChg>
      </pc:sldChg>
      <pc:sldChg chg="delSp modSp mod">
        <pc:chgData name="Alastair Matchett" userId="c42f7766-f80b-496e-ab76-b24c3157c55e" providerId="ADAL" clId="{A0AFC8F9-3BD4-4949-A137-CBC85B64FB2E}" dt="2026-04-15T09:05:51.081" v="170" actId="478"/>
        <pc:sldMkLst>
          <pc:docMk/>
          <pc:sldMk cId="0" sldId="269"/>
        </pc:sldMkLst>
        <pc:spChg chg="mod">
          <ac:chgData name="Alastair Matchett" userId="c42f7766-f80b-496e-ab76-b24c3157c55e" providerId="ADAL" clId="{A0AFC8F9-3BD4-4949-A137-CBC85B64FB2E}" dt="2026-04-15T08:54:27.730" v="65" actId="20577"/>
          <ac:spMkLst>
            <pc:docMk/>
            <pc:sldMk cId="0" sldId="269"/>
            <ac:spMk id="2" creationId="{00000000-0000-0000-0000-000000000000}"/>
          </ac:spMkLst>
        </pc:spChg>
        <pc:spChg chg="mod">
          <ac:chgData name="Alastair Matchett" userId="c42f7766-f80b-496e-ab76-b24c3157c55e" providerId="ADAL" clId="{A0AFC8F9-3BD4-4949-A137-CBC85B64FB2E}" dt="2026-04-15T08:54:27.730" v="66" actId="20577"/>
          <ac:spMkLst>
            <pc:docMk/>
            <pc:sldMk cId="0" sldId="269"/>
            <ac:spMk id="5" creationId="{00000000-0000-0000-0000-000000000000}"/>
          </ac:spMkLst>
        </pc:spChg>
        <pc:spChg chg="mod">
          <ac:chgData name="Alastair Matchett" userId="c42f7766-f80b-496e-ab76-b24c3157c55e" providerId="ADAL" clId="{A0AFC8F9-3BD4-4949-A137-CBC85B64FB2E}" dt="2026-04-15T08:54:27.730" v="67" actId="20577"/>
          <ac:spMkLst>
            <pc:docMk/>
            <pc:sldMk cId="0" sldId="269"/>
            <ac:spMk id="8" creationId="{00000000-0000-0000-0000-000000000000}"/>
          </ac:spMkLst>
        </pc:spChg>
        <pc:spChg chg="del">
          <ac:chgData name="Alastair Matchett" userId="c42f7766-f80b-496e-ab76-b24c3157c55e" providerId="ADAL" clId="{A0AFC8F9-3BD4-4949-A137-CBC85B64FB2E}" dt="2026-04-15T09:05:51.081" v="170" actId="478"/>
          <ac:spMkLst>
            <pc:docMk/>
            <pc:sldMk cId="0" sldId="269"/>
            <ac:spMk id="12" creationId="{00000000-0000-0000-0000-000000000000}"/>
          </ac:spMkLst>
        </pc:spChg>
      </pc:sldChg>
      <pc:sldMasterChg chg="modSldLayout">
        <pc:chgData name="Alastair Matchett" userId="c42f7766-f80b-496e-ab76-b24c3157c55e" providerId="ADAL" clId="{A0AFC8F9-3BD4-4949-A137-CBC85B64FB2E}" dt="2026-04-15T09:09:58.459" v="177" actId="14100"/>
        <pc:sldMasterMkLst>
          <pc:docMk/>
          <pc:sldMasterMk cId="0" sldId="2147483648"/>
        </pc:sldMasterMkLst>
        <pc:sldLayoutChg chg="addSp delSp modSp mod">
          <pc:chgData name="Alastair Matchett" userId="c42f7766-f80b-496e-ab76-b24c3157c55e" providerId="ADAL" clId="{A0AFC8F9-3BD4-4949-A137-CBC85B64FB2E}" dt="2026-04-15T09:09:58.459" v="177" actId="14100"/>
          <pc:sldLayoutMkLst>
            <pc:docMk/>
            <pc:sldMasterMk cId="0" sldId="2147483648"/>
            <pc:sldLayoutMk cId="0" sldId="2147483649"/>
          </pc:sldLayoutMkLst>
          <pc:picChg chg="add del mod">
            <ac:chgData name="Alastair Matchett" userId="c42f7766-f80b-496e-ab76-b24c3157c55e" providerId="ADAL" clId="{A0AFC8F9-3BD4-4949-A137-CBC85B64FB2E}" dt="2026-04-15T09:08:25.428" v="173" actId="478"/>
            <ac:picMkLst>
              <pc:docMk/>
              <pc:sldMasterMk cId="0" sldId="2147483648"/>
              <pc:sldLayoutMk cId="0" sldId="2147483649"/>
              <ac:picMk id="3" creationId="{9CA77AA9-5A54-0AD3-C5B2-99B861659AC9}"/>
            </ac:picMkLst>
          </pc:picChg>
          <pc:picChg chg="add mod">
            <ac:chgData name="Alastair Matchett" userId="c42f7766-f80b-496e-ab76-b24c3157c55e" providerId="ADAL" clId="{A0AFC8F9-3BD4-4949-A137-CBC85B64FB2E}" dt="2026-04-15T09:09:58.459" v="177" actId="14100"/>
            <ac:picMkLst>
              <pc:docMk/>
              <pc:sldMasterMk cId="0" sldId="2147483648"/>
              <pc:sldLayoutMk cId="0" sldId="2147483649"/>
              <ac:picMk id="5" creationId="{C9AF0CB7-DA1B-4193-3590-B89502A6419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4570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C9AF0CB7-DA1B-4193-3590-B89502A6419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1819" y="6203406"/>
            <a:ext cx="1856619" cy="45487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2011680"/>
            <a:ext cx="12188952" cy="73152"/>
          </a:xfrm>
          <a:prstGeom prst="rect">
            <a:avLst/>
          </a:prstGeom>
          <a:solidFill>
            <a:srgbClr val="FF5353"/>
          </a:solidFill>
          <a:ln/>
        </p:spPr>
        <p:txBody>
          <a:bodyPr/>
          <a:lstStyle/>
          <a:p>
            <a:endParaRPr lang="en-GB"/>
          </a:p>
        </p:txBody>
      </p:sp>
      <p:sp>
        <p:nvSpPr>
          <p:cNvPr id="3" name="Text 1"/>
          <p:cNvSpPr/>
          <p:nvPr/>
        </p:nvSpPr>
        <p:spPr>
          <a:xfrm>
            <a:off x="457200" y="2286000"/>
            <a:ext cx="11274552" cy="73152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AI-Powered Financial Modelling with Endex</a:t>
            </a:r>
            <a:endParaRPr lang="en-US" sz="4000" dirty="0"/>
          </a:p>
        </p:txBody>
      </p:sp>
      <p:sp>
        <p:nvSpPr>
          <p:cNvPr id="4" name="Text 2"/>
          <p:cNvSpPr/>
          <p:nvPr/>
        </p:nvSpPr>
        <p:spPr>
          <a:xfrm>
            <a:off x="457200" y="3200400"/>
            <a:ext cx="11274552" cy="457200"/>
          </a:xfrm>
          <a:prstGeom prst="rect">
            <a:avLst/>
          </a:prstGeom>
          <a:noFill/>
          <a:ln/>
        </p:spPr>
        <p:txBody>
          <a:bodyPr wrap="square" lIns="0" tIns="0" rIns="0" bIns="0" rtlCol="0" anchor="ctr"/>
          <a:lstStyle/>
          <a:p>
            <a:pPr marL="0" indent="0" algn="ctr">
              <a:buNone/>
            </a:pPr>
            <a:r>
              <a:rPr lang="en-US" sz="1800" dirty="0">
                <a:solidFill>
                  <a:srgbClr val="FF5353"/>
                </a:solidFill>
                <a:latin typeface="Arial" pitchFamily="34" charset="0"/>
                <a:ea typeface="Arial" pitchFamily="34" charset="-122"/>
                <a:cs typeface="Arial" pitchFamily="34" charset="-120"/>
              </a:rPr>
              <a:t>How Investment Banking Analysts Can Get Ahead of the Curve</a:t>
            </a:r>
            <a:endParaRPr lang="en-US" sz="1800" dirty="0"/>
          </a:p>
        </p:txBody>
      </p:sp>
      <p:sp>
        <p:nvSpPr>
          <p:cNvPr id="5" name="Text 3"/>
          <p:cNvSpPr/>
          <p:nvPr/>
        </p:nvSpPr>
        <p:spPr>
          <a:xfrm>
            <a:off x="457200" y="5943600"/>
            <a:ext cx="11274552" cy="274320"/>
          </a:xfrm>
          <a:prstGeom prst="rect">
            <a:avLst/>
          </a:prstGeom>
          <a:noFill/>
          <a:ln/>
        </p:spPr>
        <p:txBody>
          <a:bodyPr wrap="square" lIns="0" tIns="0" rIns="0" bIns="0" rtlCol="0" anchor="ctr"/>
          <a:lstStyle/>
          <a:p>
            <a:pPr marL="0" indent="0" algn="ctr">
              <a:buNone/>
            </a:pPr>
            <a:r>
              <a:rPr lang="en-US" sz="1300" dirty="0">
                <a:solidFill>
                  <a:srgbClr val="959595"/>
                </a:solidFill>
                <a:latin typeface="Arial" pitchFamily="34" charset="0"/>
                <a:ea typeface="Arial" pitchFamily="34" charset="-122"/>
                <a:cs typeface="Arial" pitchFamily="34" charset="-120"/>
              </a:rPr>
              <a:t>Presented by Financial Edge | endex.ai</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1A1A"/>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DCF MODEL · 3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What This Model Taught Us</a:t>
            </a:r>
            <a:endParaRPr lang="en-US" sz="3600" dirty="0"/>
          </a:p>
        </p:txBody>
      </p:sp>
      <p:sp>
        <p:nvSpPr>
          <p:cNvPr id="4" name="Shape 2"/>
          <p:cNvSpPr/>
          <p:nvPr/>
        </p:nvSpPr>
        <p:spPr>
          <a:xfrm>
            <a:off x="608076" y="1645920"/>
            <a:ext cx="3383280" cy="3474720"/>
          </a:xfrm>
          <a:prstGeom prst="rect">
            <a:avLst/>
          </a:prstGeom>
          <a:solidFill>
            <a:srgbClr val="2A2A2A"/>
          </a:solidFill>
          <a:ln/>
        </p:spPr>
        <p:txBody>
          <a:bodyPr/>
          <a:lstStyle/>
          <a:p>
            <a:endParaRPr lang="en-GB"/>
          </a:p>
        </p:txBody>
      </p:sp>
      <p:sp>
        <p:nvSpPr>
          <p:cNvPr id="5" name="Shape 3"/>
          <p:cNvSpPr/>
          <p:nvPr/>
        </p:nvSpPr>
        <p:spPr>
          <a:xfrm>
            <a:off x="608076" y="1645920"/>
            <a:ext cx="3383280" cy="54864"/>
          </a:xfrm>
          <a:prstGeom prst="rect">
            <a:avLst/>
          </a:prstGeom>
          <a:solidFill>
            <a:srgbClr val="FF5353"/>
          </a:solidFill>
          <a:ln/>
        </p:spPr>
        <p:txBody>
          <a:bodyPr/>
          <a:lstStyle/>
          <a:p>
            <a:endParaRPr lang="en-GB"/>
          </a:p>
        </p:txBody>
      </p:sp>
      <p:sp>
        <p:nvSpPr>
          <p:cNvPr id="6" name="Text 4"/>
          <p:cNvSpPr/>
          <p:nvPr/>
        </p:nvSpPr>
        <p:spPr>
          <a:xfrm>
            <a:off x="83667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Market data is accessible</a:t>
            </a:r>
            <a:endParaRPr lang="en-US" sz="1500" dirty="0"/>
          </a:p>
        </p:txBody>
      </p:sp>
      <p:sp>
        <p:nvSpPr>
          <p:cNvPr id="7" name="Text 5"/>
          <p:cNvSpPr/>
          <p:nvPr/>
        </p:nvSpPr>
        <p:spPr>
          <a:xfrm>
            <a:off x="83667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Endex can pull Treasury yields, ERPs, and betas. You still need to validate — but the heavy lifting is done.</a:t>
            </a:r>
            <a:endParaRPr lang="en-US" sz="1300" dirty="0"/>
          </a:p>
        </p:txBody>
      </p:sp>
      <p:sp>
        <p:nvSpPr>
          <p:cNvPr id="8" name="Shape 6"/>
          <p:cNvSpPr/>
          <p:nvPr/>
        </p:nvSpPr>
        <p:spPr>
          <a:xfrm>
            <a:off x="4402836" y="1645920"/>
            <a:ext cx="3383280" cy="3474720"/>
          </a:xfrm>
          <a:prstGeom prst="rect">
            <a:avLst/>
          </a:prstGeom>
          <a:solidFill>
            <a:srgbClr val="2A2A2A"/>
          </a:solidFill>
          <a:ln/>
        </p:spPr>
        <p:txBody>
          <a:bodyPr/>
          <a:lstStyle/>
          <a:p>
            <a:endParaRPr lang="en-GB"/>
          </a:p>
        </p:txBody>
      </p:sp>
      <p:sp>
        <p:nvSpPr>
          <p:cNvPr id="9" name="Shape 7"/>
          <p:cNvSpPr/>
          <p:nvPr/>
        </p:nvSpPr>
        <p:spPr>
          <a:xfrm>
            <a:off x="4402836" y="1645920"/>
            <a:ext cx="3383280" cy="54864"/>
          </a:xfrm>
          <a:prstGeom prst="rect">
            <a:avLst/>
          </a:prstGeom>
          <a:solidFill>
            <a:srgbClr val="FF5353"/>
          </a:solidFill>
          <a:ln/>
        </p:spPr>
        <p:txBody>
          <a:bodyPr/>
          <a:lstStyle/>
          <a:p>
            <a:endParaRPr lang="en-GB"/>
          </a:p>
        </p:txBody>
      </p:sp>
      <p:sp>
        <p:nvSpPr>
          <p:cNvPr id="10" name="Text 8"/>
          <p:cNvSpPr/>
          <p:nvPr/>
        </p:nvSpPr>
        <p:spPr>
          <a:xfrm>
            <a:off x="463143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Anchor your valuation date</a:t>
            </a:r>
            <a:endParaRPr lang="en-US" sz="1500" dirty="0"/>
          </a:p>
        </p:txBody>
      </p:sp>
      <p:sp>
        <p:nvSpPr>
          <p:cNvPr id="11" name="Text 9"/>
          <p:cNvSpPr/>
          <p:nvPr/>
        </p:nvSpPr>
        <p:spPr>
          <a:xfrm>
            <a:off x="463143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Always specify the exact date. Mid-year convention, discount periods, and stub periods all depend on it.</a:t>
            </a:r>
            <a:endParaRPr lang="en-US" sz="1300" dirty="0"/>
          </a:p>
        </p:txBody>
      </p:sp>
      <p:sp>
        <p:nvSpPr>
          <p:cNvPr id="12" name="Shape 10"/>
          <p:cNvSpPr/>
          <p:nvPr/>
        </p:nvSpPr>
        <p:spPr>
          <a:xfrm>
            <a:off x="8197596" y="1645920"/>
            <a:ext cx="3383280" cy="3474720"/>
          </a:xfrm>
          <a:prstGeom prst="rect">
            <a:avLst/>
          </a:prstGeom>
          <a:solidFill>
            <a:srgbClr val="2A2A2A"/>
          </a:solidFill>
          <a:ln/>
        </p:spPr>
        <p:txBody>
          <a:bodyPr/>
          <a:lstStyle/>
          <a:p>
            <a:endParaRPr lang="en-GB"/>
          </a:p>
        </p:txBody>
      </p:sp>
      <p:sp>
        <p:nvSpPr>
          <p:cNvPr id="13" name="Shape 11"/>
          <p:cNvSpPr/>
          <p:nvPr/>
        </p:nvSpPr>
        <p:spPr>
          <a:xfrm>
            <a:off x="8197596" y="1645920"/>
            <a:ext cx="3383280" cy="54864"/>
          </a:xfrm>
          <a:prstGeom prst="rect">
            <a:avLst/>
          </a:prstGeom>
          <a:solidFill>
            <a:srgbClr val="FF5353"/>
          </a:solidFill>
          <a:ln/>
        </p:spPr>
        <p:txBody>
          <a:bodyPr/>
          <a:lstStyle/>
          <a:p>
            <a:endParaRPr lang="en-GB"/>
          </a:p>
        </p:txBody>
      </p:sp>
      <p:sp>
        <p:nvSpPr>
          <p:cNvPr id="14" name="Text 12"/>
          <p:cNvSpPr/>
          <p:nvPr/>
        </p:nvSpPr>
        <p:spPr>
          <a:xfrm>
            <a:off x="842619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Audit the output area</a:t>
            </a:r>
            <a:endParaRPr lang="en-US" sz="1500" dirty="0"/>
          </a:p>
        </p:txBody>
      </p:sp>
      <p:sp>
        <p:nvSpPr>
          <p:cNvPr id="15" name="Text 13"/>
          <p:cNvSpPr/>
          <p:nvPr/>
        </p:nvSpPr>
        <p:spPr>
          <a:xfrm>
            <a:off x="842619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Check for hardcoded values in formula cells. Prompt Endex to self-audit: ‘Are there any hardcoded numbers outside the Assumptions sheet?’</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LBO MODEL · 1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Prompting a Leveraged Buyout Model</a:t>
            </a:r>
            <a:endParaRPr lang="en-US" sz="3600" dirty="0"/>
          </a:p>
        </p:txBody>
      </p:sp>
      <p:sp>
        <p:nvSpPr>
          <p:cNvPr id="4" name="Shape 2"/>
          <p:cNvSpPr/>
          <p:nvPr/>
        </p:nvSpPr>
        <p:spPr>
          <a:xfrm>
            <a:off x="457200" y="1463040"/>
            <a:ext cx="6217920" cy="4480560"/>
          </a:xfrm>
          <a:prstGeom prst="rect">
            <a:avLst/>
          </a:prstGeom>
          <a:solidFill>
            <a:srgbClr val="1A1A1A"/>
          </a:solidFill>
          <a:ln/>
        </p:spPr>
        <p:txBody>
          <a:bodyPr/>
          <a:lstStyle/>
          <a:p>
            <a:endParaRPr lang="en-GB"/>
          </a:p>
        </p:txBody>
      </p:sp>
      <p:sp>
        <p:nvSpPr>
          <p:cNvPr id="5" name="Text 3"/>
          <p:cNvSpPr/>
          <p:nvPr/>
        </p:nvSpPr>
        <p:spPr>
          <a:xfrm>
            <a:off x="731520" y="1645920"/>
            <a:ext cx="5669280" cy="274320"/>
          </a:xfrm>
          <a:prstGeom prst="rect">
            <a:avLst/>
          </a:prstGeom>
          <a:noFill/>
          <a:ln/>
        </p:spPr>
        <p:txBody>
          <a:bodyPr wrap="square" lIns="0" tIns="0" rIns="0" bIns="0" rtlCol="0" anchor="ctr"/>
          <a:lstStyle/>
          <a:p>
            <a:pPr marL="0" indent="0">
              <a:buNone/>
            </a:pPr>
            <a:r>
              <a:rPr lang="en-US" sz="1200" b="1" dirty="0">
                <a:solidFill>
                  <a:srgbClr val="FF5353"/>
                </a:solidFill>
                <a:latin typeface="Arial" pitchFamily="34" charset="0"/>
                <a:ea typeface="Arial" pitchFamily="34" charset="-122"/>
                <a:cs typeface="Arial" pitchFamily="34" charset="-120"/>
              </a:rPr>
              <a:t>INITIAL PROMPT</a:t>
            </a:r>
            <a:endParaRPr lang="en-US" sz="1200" dirty="0"/>
          </a:p>
        </p:txBody>
      </p:sp>
      <p:sp>
        <p:nvSpPr>
          <p:cNvPr id="6" name="Text 4"/>
          <p:cNvSpPr/>
          <p:nvPr/>
        </p:nvSpPr>
        <p:spPr>
          <a:xfrm>
            <a:off x="731520" y="2057400"/>
            <a:ext cx="5669280" cy="3566160"/>
          </a:xfrm>
          <a:prstGeom prst="rect">
            <a:avLst/>
          </a:prstGeom>
          <a:noFill/>
          <a:ln/>
        </p:spPr>
        <p:txBody>
          <a:bodyPr wrap="square" lIns="0" tIns="0" rIns="0" bIns="0" rtlCol="0" anchor="t"/>
          <a:lstStyle/>
          <a:p>
            <a:pPr marL="0" indent="0">
              <a:buNone/>
            </a:pPr>
            <a:r>
              <a:rPr lang="en-US" sz="1300" dirty="0">
                <a:solidFill>
                  <a:srgbClr val="FFFFFF"/>
                </a:solidFill>
                <a:latin typeface="Arial" pitchFamily="34" charset="0"/>
                <a:ea typeface="Arial" pitchFamily="34" charset="-122"/>
                <a:cs typeface="Arial" pitchFamily="34" charset="-120"/>
              </a:rPr>
              <a:t>Extract key financial data from the attached T.J. Morris Limited (Home Bargains) annual report PDF. Audit the extracted values for errors. Then build an LBO model using 6.0x total debt / EBITDA, 3.0x senior debt / EBITDA, and a 20% IRR hurdle rate for the institutions.</a:t>
            </a:r>
            <a:endParaRPr lang="en-US" sz="1300" dirty="0"/>
          </a:p>
        </p:txBody>
      </p:sp>
      <p:sp>
        <p:nvSpPr>
          <p:cNvPr id="7" name="Shape 5"/>
          <p:cNvSpPr/>
          <p:nvPr/>
        </p:nvSpPr>
        <p:spPr>
          <a:xfrm>
            <a:off x="6949440" y="1783080"/>
            <a:ext cx="164592" cy="164592"/>
          </a:xfrm>
          <a:prstGeom prst="rect">
            <a:avLst/>
          </a:prstGeom>
          <a:solidFill>
            <a:srgbClr val="FF5353"/>
          </a:solidFill>
          <a:ln/>
        </p:spPr>
        <p:txBody>
          <a:bodyPr/>
          <a:lstStyle/>
          <a:p>
            <a:endParaRPr lang="en-GB"/>
          </a:p>
        </p:txBody>
      </p:sp>
      <p:sp>
        <p:nvSpPr>
          <p:cNvPr id="8" name="Text 6"/>
          <p:cNvSpPr/>
          <p:nvPr/>
        </p:nvSpPr>
        <p:spPr>
          <a:xfrm>
            <a:off x="7269480" y="173736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Attach the source document</a:t>
            </a:r>
            <a:endParaRPr lang="en-US" sz="1400" dirty="0"/>
          </a:p>
        </p:txBody>
      </p:sp>
      <p:sp>
        <p:nvSpPr>
          <p:cNvPr id="9" name="Text 7"/>
          <p:cNvSpPr/>
          <p:nvPr/>
        </p:nvSpPr>
        <p:spPr>
          <a:xfrm>
            <a:off x="7269480" y="205740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Endex can read PDFs and extract financials directly</a:t>
            </a:r>
            <a:endParaRPr lang="en-US" sz="1300" dirty="0"/>
          </a:p>
        </p:txBody>
      </p:sp>
      <p:sp>
        <p:nvSpPr>
          <p:cNvPr id="10" name="Shape 8"/>
          <p:cNvSpPr/>
          <p:nvPr/>
        </p:nvSpPr>
        <p:spPr>
          <a:xfrm>
            <a:off x="6949440" y="3200400"/>
            <a:ext cx="164592" cy="164592"/>
          </a:xfrm>
          <a:prstGeom prst="rect">
            <a:avLst/>
          </a:prstGeom>
          <a:solidFill>
            <a:srgbClr val="FF5353"/>
          </a:solidFill>
          <a:ln/>
        </p:spPr>
        <p:txBody>
          <a:bodyPr/>
          <a:lstStyle/>
          <a:p>
            <a:endParaRPr lang="en-GB"/>
          </a:p>
        </p:txBody>
      </p:sp>
      <p:sp>
        <p:nvSpPr>
          <p:cNvPr id="11" name="Text 9"/>
          <p:cNvSpPr/>
          <p:nvPr/>
        </p:nvSpPr>
        <p:spPr>
          <a:xfrm>
            <a:off x="7269480" y="315468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State the deal structure upfront</a:t>
            </a:r>
            <a:endParaRPr lang="en-US" sz="1400" dirty="0"/>
          </a:p>
        </p:txBody>
      </p:sp>
      <p:sp>
        <p:nvSpPr>
          <p:cNvPr id="12" name="Text 10"/>
          <p:cNvSpPr/>
          <p:nvPr/>
        </p:nvSpPr>
        <p:spPr>
          <a:xfrm>
            <a:off x="7269480" y="347472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Leverage ratios and return hurdle in the first prompt</a:t>
            </a:r>
            <a:endParaRPr lang="en-US" sz="1300" dirty="0"/>
          </a:p>
        </p:txBody>
      </p:sp>
      <p:sp>
        <p:nvSpPr>
          <p:cNvPr id="13" name="Shape 11"/>
          <p:cNvSpPr/>
          <p:nvPr/>
        </p:nvSpPr>
        <p:spPr>
          <a:xfrm>
            <a:off x="6949440" y="4617720"/>
            <a:ext cx="164592" cy="164592"/>
          </a:xfrm>
          <a:prstGeom prst="rect">
            <a:avLst/>
          </a:prstGeom>
          <a:solidFill>
            <a:srgbClr val="FF5353"/>
          </a:solidFill>
          <a:ln/>
        </p:spPr>
        <p:txBody>
          <a:bodyPr/>
          <a:lstStyle/>
          <a:p>
            <a:endParaRPr lang="en-GB"/>
          </a:p>
        </p:txBody>
      </p:sp>
      <p:sp>
        <p:nvSpPr>
          <p:cNvPr id="14" name="Text 12"/>
          <p:cNvSpPr/>
          <p:nvPr/>
        </p:nvSpPr>
        <p:spPr>
          <a:xfrm>
            <a:off x="7269480" y="457200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Request an audit</a:t>
            </a:r>
            <a:endParaRPr lang="en-US" sz="1400" dirty="0"/>
          </a:p>
        </p:txBody>
      </p:sp>
      <p:sp>
        <p:nvSpPr>
          <p:cNvPr id="15" name="Text 13"/>
          <p:cNvSpPr/>
          <p:nvPr/>
        </p:nvSpPr>
        <p:spPr>
          <a:xfrm>
            <a:off x="7269480" y="489204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Always ask Endex to verify what it extracted before building</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LBO MODEL · 2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Getting the Transaction Structure Right</a:t>
            </a:r>
            <a:endParaRPr lang="en-US" sz="3600" dirty="0"/>
          </a:p>
        </p:txBody>
      </p:sp>
      <p:sp>
        <p:nvSpPr>
          <p:cNvPr id="4" name="Shape 2"/>
          <p:cNvSpPr/>
          <p:nvPr/>
        </p:nvSpPr>
        <p:spPr>
          <a:xfrm>
            <a:off x="781812" y="1527048"/>
            <a:ext cx="27432" cy="3291840"/>
          </a:xfrm>
          <a:prstGeom prst="rect">
            <a:avLst/>
          </a:prstGeom>
          <a:solidFill>
            <a:srgbClr val="788F9D"/>
          </a:solidFill>
          <a:ln/>
        </p:spPr>
        <p:txBody>
          <a:bodyPr/>
          <a:lstStyle/>
          <a:p>
            <a:endParaRPr lang="en-GB"/>
          </a:p>
        </p:txBody>
      </p:sp>
      <p:sp>
        <p:nvSpPr>
          <p:cNvPr id="5" name="Shape 3"/>
          <p:cNvSpPr/>
          <p:nvPr/>
        </p:nvSpPr>
        <p:spPr>
          <a:xfrm>
            <a:off x="731520" y="1463040"/>
            <a:ext cx="128016" cy="128016"/>
          </a:xfrm>
          <a:prstGeom prst="ellipse">
            <a:avLst/>
          </a:prstGeom>
          <a:solidFill>
            <a:srgbClr val="FF5353"/>
          </a:solidFill>
          <a:ln/>
        </p:spPr>
        <p:txBody>
          <a:bodyPr/>
          <a:lstStyle/>
          <a:p>
            <a:endParaRPr lang="en-GB"/>
          </a:p>
        </p:txBody>
      </p:sp>
      <p:sp>
        <p:nvSpPr>
          <p:cNvPr id="6" name="Text 4"/>
          <p:cNvSpPr/>
          <p:nvPr/>
        </p:nvSpPr>
        <p:spPr>
          <a:xfrm>
            <a:off x="1188720" y="142646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1</a:t>
            </a:r>
            <a:endParaRPr lang="en-US" sz="1200" dirty="0"/>
          </a:p>
        </p:txBody>
      </p:sp>
      <p:sp>
        <p:nvSpPr>
          <p:cNvPr id="7" name="Text 5"/>
          <p:cNvSpPr/>
          <p:nvPr/>
        </p:nvSpPr>
        <p:spPr>
          <a:xfrm>
            <a:off x="1508760" y="1426464"/>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Treat amounts due to group undertakings (£563.8m) as a debt-like item</a:t>
            </a:r>
            <a:endParaRPr lang="en-US" sz="1300" dirty="0"/>
          </a:p>
        </p:txBody>
      </p:sp>
      <p:sp>
        <p:nvSpPr>
          <p:cNvPr id="8" name="Shape 6"/>
          <p:cNvSpPr/>
          <p:nvPr/>
        </p:nvSpPr>
        <p:spPr>
          <a:xfrm>
            <a:off x="731520" y="2121408"/>
            <a:ext cx="128016" cy="128016"/>
          </a:xfrm>
          <a:prstGeom prst="ellipse">
            <a:avLst/>
          </a:prstGeom>
          <a:solidFill>
            <a:srgbClr val="FF5353"/>
          </a:solidFill>
          <a:ln/>
        </p:spPr>
        <p:txBody>
          <a:bodyPr/>
          <a:lstStyle/>
          <a:p>
            <a:endParaRPr lang="en-GB"/>
          </a:p>
        </p:txBody>
      </p:sp>
      <p:sp>
        <p:nvSpPr>
          <p:cNvPr id="9" name="Text 7"/>
          <p:cNvSpPr/>
          <p:nvPr/>
        </p:nvSpPr>
        <p:spPr>
          <a:xfrm>
            <a:off x="1188720" y="2084832"/>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2</a:t>
            </a:r>
            <a:endParaRPr lang="en-US" sz="1200" dirty="0"/>
          </a:p>
        </p:txBody>
      </p:sp>
      <p:sp>
        <p:nvSpPr>
          <p:cNvPr id="10" name="Text 8"/>
          <p:cNvSpPr/>
          <p:nvPr/>
        </p:nvSpPr>
        <p:spPr>
          <a:xfrm>
            <a:off x="1508760" y="2084832"/>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Show the intercompany repayment as an explicit line in Uses of Funds</a:t>
            </a:r>
            <a:endParaRPr lang="en-US" sz="1300" dirty="0"/>
          </a:p>
        </p:txBody>
      </p:sp>
      <p:sp>
        <p:nvSpPr>
          <p:cNvPr id="11" name="Shape 9"/>
          <p:cNvSpPr/>
          <p:nvPr/>
        </p:nvSpPr>
        <p:spPr>
          <a:xfrm>
            <a:off x="731520" y="2779776"/>
            <a:ext cx="128016" cy="128016"/>
          </a:xfrm>
          <a:prstGeom prst="ellipse">
            <a:avLst/>
          </a:prstGeom>
          <a:solidFill>
            <a:srgbClr val="FF5353"/>
          </a:solidFill>
          <a:ln/>
        </p:spPr>
        <p:txBody>
          <a:bodyPr/>
          <a:lstStyle/>
          <a:p>
            <a:endParaRPr lang="en-GB"/>
          </a:p>
        </p:txBody>
      </p:sp>
      <p:sp>
        <p:nvSpPr>
          <p:cNvPr id="12" name="Text 10"/>
          <p:cNvSpPr/>
          <p:nvPr/>
        </p:nvSpPr>
        <p:spPr>
          <a:xfrm>
            <a:off x="1188720" y="2743200"/>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3</a:t>
            </a:r>
            <a:endParaRPr lang="en-US" sz="1200" dirty="0"/>
          </a:p>
        </p:txBody>
      </p:sp>
      <p:sp>
        <p:nvSpPr>
          <p:cNvPr id="13" name="Text 11"/>
          <p:cNvSpPr/>
          <p:nvPr/>
        </p:nvSpPr>
        <p:spPr>
          <a:xfrm>
            <a:off x="1508760" y="2743200"/>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Correct the EV-to-equity bridge — EV + cash − debt = equity value</a:t>
            </a:r>
            <a:endParaRPr lang="en-US" sz="1300" dirty="0"/>
          </a:p>
        </p:txBody>
      </p:sp>
      <p:sp>
        <p:nvSpPr>
          <p:cNvPr id="14" name="Shape 12"/>
          <p:cNvSpPr/>
          <p:nvPr/>
        </p:nvSpPr>
        <p:spPr>
          <a:xfrm>
            <a:off x="731520" y="3438144"/>
            <a:ext cx="128016" cy="128016"/>
          </a:xfrm>
          <a:prstGeom prst="ellipse">
            <a:avLst/>
          </a:prstGeom>
          <a:solidFill>
            <a:srgbClr val="FF5353"/>
          </a:solidFill>
          <a:ln/>
        </p:spPr>
        <p:txBody>
          <a:bodyPr/>
          <a:lstStyle/>
          <a:p>
            <a:endParaRPr lang="en-GB"/>
          </a:p>
        </p:txBody>
      </p:sp>
      <p:sp>
        <p:nvSpPr>
          <p:cNvPr id="15" name="Text 13"/>
          <p:cNvSpPr/>
          <p:nvPr/>
        </p:nvSpPr>
        <p:spPr>
          <a:xfrm>
            <a:off x="1188720" y="3401568"/>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4</a:t>
            </a:r>
            <a:endParaRPr lang="en-US" sz="1200" dirty="0"/>
          </a:p>
        </p:txBody>
      </p:sp>
      <p:sp>
        <p:nvSpPr>
          <p:cNvPr id="16" name="Text 14"/>
          <p:cNvSpPr/>
          <p:nvPr/>
        </p:nvSpPr>
        <p:spPr>
          <a:xfrm>
            <a:off x="1508760" y="3401568"/>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Fix row misalignment in projected IS after earlier edits shifted labels</a:t>
            </a:r>
            <a:endParaRPr lang="en-US" sz="1300" dirty="0"/>
          </a:p>
        </p:txBody>
      </p:sp>
      <p:sp>
        <p:nvSpPr>
          <p:cNvPr id="17" name="Shape 15"/>
          <p:cNvSpPr/>
          <p:nvPr/>
        </p:nvSpPr>
        <p:spPr>
          <a:xfrm>
            <a:off x="731520" y="4096512"/>
            <a:ext cx="128016" cy="128016"/>
          </a:xfrm>
          <a:prstGeom prst="ellipse">
            <a:avLst/>
          </a:prstGeom>
          <a:solidFill>
            <a:srgbClr val="FF5353"/>
          </a:solidFill>
          <a:ln/>
        </p:spPr>
        <p:txBody>
          <a:bodyPr/>
          <a:lstStyle/>
          <a:p>
            <a:endParaRPr lang="en-GB"/>
          </a:p>
        </p:txBody>
      </p:sp>
      <p:sp>
        <p:nvSpPr>
          <p:cNvPr id="18" name="Text 16"/>
          <p:cNvSpPr/>
          <p:nvPr/>
        </p:nvSpPr>
        <p:spPr>
          <a:xfrm>
            <a:off x="1188720" y="4059936"/>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5</a:t>
            </a:r>
            <a:endParaRPr lang="en-US" sz="1200" dirty="0"/>
          </a:p>
        </p:txBody>
      </p:sp>
      <p:sp>
        <p:nvSpPr>
          <p:cNvPr id="19" name="Text 17"/>
          <p:cNvSpPr/>
          <p:nvPr/>
        </p:nvSpPr>
        <p:spPr>
          <a:xfrm>
            <a:off x="1508760" y="4059936"/>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Remove lease-adjusted view entirely — no EBITDAR, no lease debt</a:t>
            </a:r>
            <a:endParaRPr lang="en-US" sz="1300" dirty="0"/>
          </a:p>
        </p:txBody>
      </p:sp>
      <p:sp>
        <p:nvSpPr>
          <p:cNvPr id="20" name="Shape 18"/>
          <p:cNvSpPr/>
          <p:nvPr/>
        </p:nvSpPr>
        <p:spPr>
          <a:xfrm>
            <a:off x="731520" y="4754880"/>
            <a:ext cx="128016" cy="128016"/>
          </a:xfrm>
          <a:prstGeom prst="ellipse">
            <a:avLst/>
          </a:prstGeom>
          <a:solidFill>
            <a:srgbClr val="FF5353"/>
          </a:solidFill>
          <a:ln/>
        </p:spPr>
        <p:txBody>
          <a:bodyPr/>
          <a:lstStyle/>
          <a:p>
            <a:endParaRPr lang="en-GB"/>
          </a:p>
        </p:txBody>
      </p:sp>
      <p:sp>
        <p:nvSpPr>
          <p:cNvPr id="21" name="Text 19"/>
          <p:cNvSpPr/>
          <p:nvPr/>
        </p:nvSpPr>
        <p:spPr>
          <a:xfrm>
            <a:off x="1188720" y="471830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6</a:t>
            </a:r>
            <a:endParaRPr lang="en-US" sz="1200" dirty="0"/>
          </a:p>
        </p:txBody>
      </p:sp>
      <p:sp>
        <p:nvSpPr>
          <p:cNvPr id="22" name="Text 20"/>
          <p:cNvSpPr/>
          <p:nvPr/>
        </p:nvSpPr>
        <p:spPr>
          <a:xfrm>
            <a:off x="1508760" y="4718304"/>
            <a:ext cx="9601200" cy="61264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Tidy formatting — number formats, font colours, column header fills</a:t>
            </a:r>
            <a:endParaRPr lang="en-US" sz="1300" dirty="0"/>
          </a:p>
        </p:txBody>
      </p:sp>
      <p:sp>
        <p:nvSpPr>
          <p:cNvPr id="23" name="Text 21"/>
          <p:cNvSpPr/>
          <p:nvPr/>
        </p:nvSpPr>
        <p:spPr>
          <a:xfrm>
            <a:off x="457200" y="5394960"/>
            <a:ext cx="11274552" cy="365760"/>
          </a:xfrm>
          <a:prstGeom prst="rect">
            <a:avLst/>
          </a:prstGeom>
          <a:noFill/>
          <a:ln/>
        </p:spPr>
        <p:txBody>
          <a:bodyPr wrap="square" lIns="0" tIns="0" rIns="0" bIns="0" rtlCol="0" anchor="ctr"/>
          <a:lstStyle/>
          <a:p>
            <a:pPr marL="0" indent="0">
              <a:buNone/>
            </a:pPr>
            <a:r>
              <a:rPr lang="en-US" sz="1200" i="1" dirty="0">
                <a:solidFill>
                  <a:srgbClr val="959595"/>
                </a:solidFill>
                <a:latin typeface="Arial" pitchFamily="34" charset="0"/>
                <a:ea typeface="Arial" pitchFamily="34" charset="-122"/>
                <a:cs typeface="Arial" pitchFamily="34" charset="-120"/>
              </a:rPr>
              <a:t>The most common LBO errors involve the Sources &amp; Uses bridge. Always reconcile explicitly.</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1A1A"/>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LBO MODEL · 3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What This Model Taught Us</a:t>
            </a:r>
            <a:endParaRPr lang="en-US" sz="3600" dirty="0"/>
          </a:p>
        </p:txBody>
      </p:sp>
      <p:sp>
        <p:nvSpPr>
          <p:cNvPr id="4" name="Shape 2"/>
          <p:cNvSpPr/>
          <p:nvPr/>
        </p:nvSpPr>
        <p:spPr>
          <a:xfrm>
            <a:off x="608076" y="1645920"/>
            <a:ext cx="3383280" cy="3474720"/>
          </a:xfrm>
          <a:prstGeom prst="rect">
            <a:avLst/>
          </a:prstGeom>
          <a:solidFill>
            <a:srgbClr val="2A2A2A"/>
          </a:solidFill>
          <a:ln/>
        </p:spPr>
        <p:txBody>
          <a:bodyPr/>
          <a:lstStyle/>
          <a:p>
            <a:endParaRPr lang="en-GB"/>
          </a:p>
        </p:txBody>
      </p:sp>
      <p:sp>
        <p:nvSpPr>
          <p:cNvPr id="5" name="Shape 3"/>
          <p:cNvSpPr/>
          <p:nvPr/>
        </p:nvSpPr>
        <p:spPr>
          <a:xfrm>
            <a:off x="608076" y="1645920"/>
            <a:ext cx="3383280" cy="54864"/>
          </a:xfrm>
          <a:prstGeom prst="rect">
            <a:avLst/>
          </a:prstGeom>
          <a:solidFill>
            <a:srgbClr val="FF5353"/>
          </a:solidFill>
          <a:ln/>
        </p:spPr>
        <p:txBody>
          <a:bodyPr/>
          <a:lstStyle/>
          <a:p>
            <a:endParaRPr lang="en-GB"/>
          </a:p>
        </p:txBody>
      </p:sp>
      <p:sp>
        <p:nvSpPr>
          <p:cNvPr id="6" name="Text 4"/>
          <p:cNvSpPr/>
          <p:nvPr/>
        </p:nvSpPr>
        <p:spPr>
          <a:xfrm>
            <a:off x="83667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PDF extraction is powerful</a:t>
            </a:r>
            <a:endParaRPr lang="en-US" sz="1500" dirty="0"/>
          </a:p>
        </p:txBody>
      </p:sp>
      <p:sp>
        <p:nvSpPr>
          <p:cNvPr id="7" name="Text 5"/>
          <p:cNvSpPr/>
          <p:nvPr/>
        </p:nvSpPr>
        <p:spPr>
          <a:xfrm>
            <a:off x="83667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Endex read a 35-page UK Companies House filing and extracted audited financials accurately. You can attach source documents.</a:t>
            </a:r>
            <a:endParaRPr lang="en-US" sz="1300" dirty="0"/>
          </a:p>
        </p:txBody>
      </p:sp>
      <p:sp>
        <p:nvSpPr>
          <p:cNvPr id="8" name="Shape 6"/>
          <p:cNvSpPr/>
          <p:nvPr/>
        </p:nvSpPr>
        <p:spPr>
          <a:xfrm>
            <a:off x="4402836" y="1645920"/>
            <a:ext cx="3383280" cy="3474720"/>
          </a:xfrm>
          <a:prstGeom prst="rect">
            <a:avLst/>
          </a:prstGeom>
          <a:solidFill>
            <a:srgbClr val="2A2A2A"/>
          </a:solidFill>
          <a:ln/>
        </p:spPr>
        <p:txBody>
          <a:bodyPr/>
          <a:lstStyle/>
          <a:p>
            <a:endParaRPr lang="en-GB"/>
          </a:p>
        </p:txBody>
      </p:sp>
      <p:sp>
        <p:nvSpPr>
          <p:cNvPr id="9" name="Shape 7"/>
          <p:cNvSpPr/>
          <p:nvPr/>
        </p:nvSpPr>
        <p:spPr>
          <a:xfrm>
            <a:off x="4402836" y="1645920"/>
            <a:ext cx="3383280" cy="54864"/>
          </a:xfrm>
          <a:prstGeom prst="rect">
            <a:avLst/>
          </a:prstGeom>
          <a:solidFill>
            <a:srgbClr val="FF5353"/>
          </a:solidFill>
          <a:ln/>
        </p:spPr>
        <p:txBody>
          <a:bodyPr/>
          <a:lstStyle/>
          <a:p>
            <a:endParaRPr lang="en-GB"/>
          </a:p>
        </p:txBody>
      </p:sp>
      <p:sp>
        <p:nvSpPr>
          <p:cNvPr id="10" name="Text 8"/>
          <p:cNvSpPr/>
          <p:nvPr/>
        </p:nvSpPr>
        <p:spPr>
          <a:xfrm>
            <a:off x="463143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Transaction structure needs scrutiny</a:t>
            </a:r>
            <a:endParaRPr lang="en-US" sz="1500" dirty="0"/>
          </a:p>
        </p:txBody>
      </p:sp>
      <p:sp>
        <p:nvSpPr>
          <p:cNvPr id="11" name="Text 9"/>
          <p:cNvSpPr/>
          <p:nvPr/>
        </p:nvSpPr>
        <p:spPr>
          <a:xfrm>
            <a:off x="463143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Sign conventions in the EV bridge and treatment of intercompany balances are where errors hide. Review every line.</a:t>
            </a:r>
            <a:endParaRPr lang="en-US" sz="1300" dirty="0"/>
          </a:p>
        </p:txBody>
      </p:sp>
      <p:sp>
        <p:nvSpPr>
          <p:cNvPr id="12" name="Shape 10"/>
          <p:cNvSpPr/>
          <p:nvPr/>
        </p:nvSpPr>
        <p:spPr>
          <a:xfrm>
            <a:off x="8197596" y="1645920"/>
            <a:ext cx="3383280" cy="3474720"/>
          </a:xfrm>
          <a:prstGeom prst="rect">
            <a:avLst/>
          </a:prstGeom>
          <a:solidFill>
            <a:srgbClr val="2A2A2A"/>
          </a:solidFill>
          <a:ln/>
        </p:spPr>
        <p:txBody>
          <a:bodyPr/>
          <a:lstStyle/>
          <a:p>
            <a:endParaRPr lang="en-GB"/>
          </a:p>
        </p:txBody>
      </p:sp>
      <p:sp>
        <p:nvSpPr>
          <p:cNvPr id="13" name="Shape 11"/>
          <p:cNvSpPr/>
          <p:nvPr/>
        </p:nvSpPr>
        <p:spPr>
          <a:xfrm>
            <a:off x="8197596" y="1645920"/>
            <a:ext cx="3383280" cy="54864"/>
          </a:xfrm>
          <a:prstGeom prst="rect">
            <a:avLst/>
          </a:prstGeom>
          <a:solidFill>
            <a:srgbClr val="FF5353"/>
          </a:solidFill>
          <a:ln/>
        </p:spPr>
        <p:txBody>
          <a:bodyPr/>
          <a:lstStyle/>
          <a:p>
            <a:endParaRPr lang="en-GB"/>
          </a:p>
        </p:txBody>
      </p:sp>
      <p:sp>
        <p:nvSpPr>
          <p:cNvPr id="14" name="Text 12"/>
          <p:cNvSpPr/>
          <p:nvPr/>
        </p:nvSpPr>
        <p:spPr>
          <a:xfrm>
            <a:off x="842619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You are the senior analyst</a:t>
            </a:r>
            <a:endParaRPr lang="en-US" sz="1500" dirty="0"/>
          </a:p>
        </p:txBody>
      </p:sp>
      <p:sp>
        <p:nvSpPr>
          <p:cNvPr id="15" name="Text 13"/>
          <p:cNvSpPr/>
          <p:nvPr/>
        </p:nvSpPr>
        <p:spPr>
          <a:xfrm>
            <a:off x="842619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Endex does the build. You catch the structural errors, make the judgement calls, and know what good looks like.</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1417320"/>
            <a:ext cx="12188952" cy="73152"/>
          </a:xfrm>
          <a:prstGeom prst="rect">
            <a:avLst/>
          </a:prstGeom>
          <a:solidFill>
            <a:srgbClr val="FF5353"/>
          </a:solidFill>
          <a:ln/>
        </p:spPr>
        <p:txBody>
          <a:bodyPr/>
          <a:lstStyle/>
          <a:p>
            <a:endParaRPr lang="en-GB"/>
          </a:p>
        </p:txBody>
      </p:sp>
      <p:sp>
        <p:nvSpPr>
          <p:cNvPr id="3" name="Text 1"/>
          <p:cNvSpPr/>
          <p:nvPr/>
        </p:nvSpPr>
        <p:spPr>
          <a:xfrm>
            <a:off x="457200" y="1645920"/>
            <a:ext cx="11274552" cy="822960"/>
          </a:xfrm>
          <a:prstGeom prst="rect">
            <a:avLst/>
          </a:prstGeom>
          <a:noFill/>
          <a:ln/>
        </p:spPr>
        <p:txBody>
          <a:bodyPr wrap="square" lIns="0" tIns="0" rIns="0" bIns="0"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Get Ahead of the Curve</a:t>
            </a:r>
            <a:endParaRPr lang="en-US" sz="4400" dirty="0"/>
          </a:p>
        </p:txBody>
      </p:sp>
      <p:sp>
        <p:nvSpPr>
          <p:cNvPr id="4" name="Text 2"/>
          <p:cNvSpPr/>
          <p:nvPr/>
        </p:nvSpPr>
        <p:spPr>
          <a:xfrm>
            <a:off x="1975104" y="2651760"/>
            <a:ext cx="8229600" cy="731520"/>
          </a:xfrm>
          <a:prstGeom prst="rect">
            <a:avLst/>
          </a:prstGeom>
          <a:noFill/>
          <a:ln/>
        </p:spPr>
        <p:txBody>
          <a:bodyPr wrap="square" lIns="0" tIns="0" rIns="0" bIns="0" rtlCol="0" anchor="t"/>
          <a:lstStyle/>
          <a:p>
            <a:pPr marL="0" indent="0" algn="ctr">
              <a:buNone/>
            </a:pPr>
            <a:r>
              <a:rPr lang="en-US" sz="1700" dirty="0">
                <a:solidFill>
                  <a:srgbClr val="EFEFEF"/>
                </a:solidFill>
                <a:latin typeface="Arial" pitchFamily="34" charset="0"/>
                <a:ea typeface="Arial" pitchFamily="34" charset="-122"/>
                <a:cs typeface="Arial" pitchFamily="34" charset="-120"/>
              </a:rPr>
              <a:t>The analysts who master AI-assisted modelling today will be the ones others come to tomorrow.</a:t>
            </a:r>
            <a:endParaRPr lang="en-US" sz="1700" dirty="0"/>
          </a:p>
        </p:txBody>
      </p:sp>
      <p:sp>
        <p:nvSpPr>
          <p:cNvPr id="5" name="Shape 3"/>
          <p:cNvSpPr/>
          <p:nvPr/>
        </p:nvSpPr>
        <p:spPr>
          <a:xfrm>
            <a:off x="2619756" y="3840480"/>
            <a:ext cx="3200400" cy="1005840"/>
          </a:xfrm>
          <a:prstGeom prst="rect">
            <a:avLst/>
          </a:prstGeom>
          <a:solidFill>
            <a:srgbClr val="FF5353"/>
          </a:solidFill>
          <a:ln/>
        </p:spPr>
        <p:txBody>
          <a:bodyPr/>
          <a:lstStyle/>
          <a:p>
            <a:endParaRPr lang="en-GB"/>
          </a:p>
        </p:txBody>
      </p:sp>
      <p:sp>
        <p:nvSpPr>
          <p:cNvPr id="6" name="Text 4"/>
          <p:cNvSpPr/>
          <p:nvPr/>
        </p:nvSpPr>
        <p:spPr>
          <a:xfrm>
            <a:off x="2619756" y="3977640"/>
            <a:ext cx="3200400" cy="411480"/>
          </a:xfrm>
          <a:prstGeom prst="rect">
            <a:avLst/>
          </a:prstGeom>
          <a:noFill/>
          <a:ln/>
        </p:spPr>
        <p:txBody>
          <a:bodyPr wrap="square" lIns="0" tIns="0" rIns="0" bIns="0" rtlCol="0" anchor="ctr"/>
          <a:lstStyle/>
          <a:p>
            <a:pPr marL="0" indent="0" algn="ctr">
              <a:buNone/>
            </a:pPr>
            <a:r>
              <a:rPr lang="en-US" sz="1400" b="1" kern="0" spc="300" dirty="0">
                <a:solidFill>
                  <a:srgbClr val="FFFFFF"/>
                </a:solidFill>
                <a:latin typeface="Arial" pitchFamily="34" charset="0"/>
                <a:ea typeface="Arial" pitchFamily="34" charset="-122"/>
                <a:cs typeface="Arial" pitchFamily="34" charset="-120"/>
              </a:rPr>
              <a:t>TRY ENDEX FREE</a:t>
            </a:r>
            <a:endParaRPr lang="en-US" sz="1400" dirty="0"/>
          </a:p>
        </p:txBody>
      </p:sp>
      <p:sp>
        <p:nvSpPr>
          <p:cNvPr id="7" name="Text 5"/>
          <p:cNvSpPr/>
          <p:nvPr/>
        </p:nvSpPr>
        <p:spPr>
          <a:xfrm>
            <a:off x="2619756" y="4389120"/>
            <a:ext cx="3200400" cy="320040"/>
          </a:xfrm>
          <a:prstGeom prst="rect">
            <a:avLst/>
          </a:prstGeom>
          <a:noFill/>
          <a:ln/>
        </p:spPr>
        <p:txBody>
          <a:bodyPr wrap="square" lIns="0" tIns="0" rIns="0" bIns="0" rtlCol="0" anchor="t"/>
          <a:lstStyle/>
          <a:p>
            <a:pPr marL="0" indent="0" algn="ctr">
              <a:buNone/>
            </a:pPr>
            <a:r>
              <a:rPr lang="en-US" sz="1200" dirty="0">
                <a:solidFill>
                  <a:srgbClr val="FFFFFF"/>
                </a:solidFill>
                <a:latin typeface="Arial" pitchFamily="34" charset="0"/>
                <a:ea typeface="Arial" pitchFamily="34" charset="-122"/>
                <a:cs typeface="Arial" pitchFamily="34" charset="-120"/>
              </a:rPr>
              <a:t>endex.ai</a:t>
            </a:r>
            <a:endParaRPr lang="en-US" sz="1200" dirty="0"/>
          </a:p>
        </p:txBody>
      </p:sp>
      <p:sp>
        <p:nvSpPr>
          <p:cNvPr id="8" name="Shape 6"/>
          <p:cNvSpPr/>
          <p:nvPr/>
        </p:nvSpPr>
        <p:spPr>
          <a:xfrm>
            <a:off x="6368796" y="3840480"/>
            <a:ext cx="3200400" cy="1005840"/>
          </a:xfrm>
          <a:prstGeom prst="rect">
            <a:avLst/>
          </a:prstGeom>
          <a:solidFill>
            <a:srgbClr val="FF5353"/>
          </a:solidFill>
          <a:ln/>
        </p:spPr>
        <p:txBody>
          <a:bodyPr/>
          <a:lstStyle/>
          <a:p>
            <a:endParaRPr lang="en-GB"/>
          </a:p>
        </p:txBody>
      </p:sp>
      <p:sp>
        <p:nvSpPr>
          <p:cNvPr id="9" name="Text 7"/>
          <p:cNvSpPr/>
          <p:nvPr/>
        </p:nvSpPr>
        <p:spPr>
          <a:xfrm>
            <a:off x="6368796" y="3977640"/>
            <a:ext cx="3200400" cy="411480"/>
          </a:xfrm>
          <a:prstGeom prst="rect">
            <a:avLst/>
          </a:prstGeom>
          <a:noFill/>
          <a:ln/>
        </p:spPr>
        <p:txBody>
          <a:bodyPr wrap="square" lIns="0" tIns="0" rIns="0" bIns="0" rtlCol="0" anchor="ctr"/>
          <a:lstStyle/>
          <a:p>
            <a:pPr marL="0" indent="0" algn="ctr">
              <a:buNone/>
            </a:pPr>
            <a:r>
              <a:rPr lang="en-US" sz="1400" b="1" kern="0" spc="300" dirty="0">
                <a:solidFill>
                  <a:srgbClr val="FFFFFF"/>
                </a:solidFill>
                <a:latin typeface="Arial" pitchFamily="34" charset="0"/>
                <a:ea typeface="Arial" pitchFamily="34" charset="-122"/>
                <a:cs typeface="Arial" pitchFamily="34" charset="-120"/>
              </a:rPr>
              <a:t>EXPLORE FINANCIAL EDGE</a:t>
            </a:r>
            <a:endParaRPr lang="en-US" sz="1400" dirty="0"/>
          </a:p>
        </p:txBody>
      </p:sp>
      <p:sp>
        <p:nvSpPr>
          <p:cNvPr id="10" name="Text 8"/>
          <p:cNvSpPr/>
          <p:nvPr/>
        </p:nvSpPr>
        <p:spPr>
          <a:xfrm>
            <a:off x="6368796" y="4389120"/>
            <a:ext cx="3200400" cy="320040"/>
          </a:xfrm>
          <a:prstGeom prst="rect">
            <a:avLst/>
          </a:prstGeom>
          <a:noFill/>
          <a:ln/>
        </p:spPr>
        <p:txBody>
          <a:bodyPr wrap="square" lIns="0" tIns="0" rIns="0" bIns="0" rtlCol="0" anchor="t"/>
          <a:lstStyle/>
          <a:p>
            <a:pPr marL="0" indent="0" algn="ctr">
              <a:buNone/>
            </a:pPr>
            <a:r>
              <a:rPr lang="en-US" sz="1200" dirty="0">
                <a:solidFill>
                  <a:srgbClr val="FFFFFF"/>
                </a:solidFill>
                <a:latin typeface="Arial" pitchFamily="34" charset="0"/>
                <a:ea typeface="Arial" pitchFamily="34" charset="-122"/>
                <a:cs typeface="Arial" pitchFamily="34" charset="-120"/>
              </a:rPr>
              <a:t>financialedge.io</a:t>
            </a:r>
            <a:endParaRPr lang="en-US" sz="1200" dirty="0"/>
          </a:p>
        </p:txBody>
      </p:sp>
      <p:sp>
        <p:nvSpPr>
          <p:cNvPr id="11" name="Text 9"/>
          <p:cNvSpPr/>
          <p:nvPr/>
        </p:nvSpPr>
        <p:spPr>
          <a:xfrm>
            <a:off x="457200" y="6217920"/>
            <a:ext cx="11274552" cy="274320"/>
          </a:xfrm>
          <a:prstGeom prst="rect">
            <a:avLst/>
          </a:prstGeom>
          <a:noFill/>
          <a:ln/>
        </p:spPr>
        <p:txBody>
          <a:bodyPr wrap="square" lIns="0" tIns="0" rIns="0" bIns="0" rtlCol="0" anchor="ctr"/>
          <a:lstStyle/>
          <a:p>
            <a:pPr marL="0" indent="0" algn="ctr">
              <a:buNone/>
            </a:pPr>
            <a:r>
              <a:rPr lang="en-US" sz="1200" dirty="0">
                <a:solidFill>
                  <a:srgbClr val="959595"/>
                </a:solidFill>
                <a:latin typeface="Arial" pitchFamily="34" charset="0"/>
                <a:ea typeface="Arial" pitchFamily="34" charset="-122"/>
                <a:cs typeface="Arial" pitchFamily="34" charset="-120"/>
              </a:rPr>
              <a:t>Financial Edge | Empowering the next generation of finance professionals</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ctr">
              <a:buNone/>
            </a:pPr>
            <a:r>
              <a:rPr lang="en-US" sz="3600" b="1" dirty="0">
                <a:solidFill>
                  <a:srgbClr val="1A1A1A"/>
                </a:solidFill>
                <a:latin typeface="Georgia" pitchFamily="34" charset="0"/>
                <a:ea typeface="Georgia" pitchFamily="34" charset="-122"/>
                <a:cs typeface="Georgia" pitchFamily="34" charset="-120"/>
              </a:rPr>
              <a:t>What We'll Cover Today</a:t>
            </a:r>
            <a:endParaRPr lang="en-US" sz="3600" dirty="0"/>
          </a:p>
        </p:txBody>
      </p:sp>
      <p:sp>
        <p:nvSpPr>
          <p:cNvPr id="3" name="Shape 1"/>
          <p:cNvSpPr/>
          <p:nvPr/>
        </p:nvSpPr>
        <p:spPr>
          <a:xfrm>
            <a:off x="493776" y="2286000"/>
            <a:ext cx="2560320" cy="2286000"/>
          </a:xfrm>
          <a:prstGeom prst="roundRect">
            <a:avLst>
              <a:gd name="adj" fmla="val 4800"/>
            </a:avLst>
          </a:prstGeom>
          <a:solidFill>
            <a:srgbClr val="1A1A1A"/>
          </a:solidFill>
          <a:ln/>
        </p:spPr>
        <p:txBody>
          <a:bodyPr/>
          <a:lstStyle/>
          <a:p>
            <a:endParaRPr lang="en-GB"/>
          </a:p>
        </p:txBody>
      </p:sp>
      <p:sp>
        <p:nvSpPr>
          <p:cNvPr id="4" name="Text 2"/>
          <p:cNvSpPr/>
          <p:nvPr/>
        </p:nvSpPr>
        <p:spPr>
          <a:xfrm>
            <a:off x="676656" y="2834640"/>
            <a:ext cx="2194560" cy="6400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Why AI is Essential</a:t>
            </a:r>
            <a:endParaRPr lang="en-US" sz="1600" dirty="0"/>
          </a:p>
        </p:txBody>
      </p:sp>
      <p:sp>
        <p:nvSpPr>
          <p:cNvPr id="5" name="Text 3"/>
          <p:cNvSpPr/>
          <p:nvPr/>
        </p:nvSpPr>
        <p:spPr>
          <a:xfrm>
            <a:off x="676656" y="3520440"/>
            <a:ext cx="2194560" cy="548640"/>
          </a:xfrm>
          <a:prstGeom prst="rect">
            <a:avLst/>
          </a:prstGeom>
          <a:noFill/>
          <a:ln/>
        </p:spPr>
        <p:txBody>
          <a:bodyPr wrap="square" lIns="0" tIns="0" rIns="0" bIns="0" rtlCol="0" anchor="t"/>
          <a:lstStyle/>
          <a:p>
            <a:pPr marL="0" indent="0" algn="ctr">
              <a:buNone/>
            </a:pPr>
            <a:r>
              <a:rPr lang="en-US" sz="1300" dirty="0">
                <a:solidFill>
                  <a:srgbClr val="FFFFFF"/>
                </a:solidFill>
                <a:latin typeface="Arial" pitchFamily="34" charset="0"/>
                <a:ea typeface="Arial" pitchFamily="34" charset="-122"/>
                <a:cs typeface="Arial" pitchFamily="34" charset="-120"/>
              </a:rPr>
              <a:t>The new reality for IB analysts</a:t>
            </a:r>
            <a:endParaRPr lang="en-US" sz="1300" dirty="0"/>
          </a:p>
        </p:txBody>
      </p:sp>
      <p:sp>
        <p:nvSpPr>
          <p:cNvPr id="6" name="Shape 4"/>
          <p:cNvSpPr/>
          <p:nvPr/>
        </p:nvSpPr>
        <p:spPr>
          <a:xfrm>
            <a:off x="3374136" y="2286000"/>
            <a:ext cx="2560320" cy="2286000"/>
          </a:xfrm>
          <a:prstGeom prst="roundRect">
            <a:avLst>
              <a:gd name="adj" fmla="val 4800"/>
            </a:avLst>
          </a:prstGeom>
          <a:solidFill>
            <a:srgbClr val="1A1A1A"/>
          </a:solidFill>
          <a:ln/>
        </p:spPr>
        <p:txBody>
          <a:bodyPr/>
          <a:lstStyle/>
          <a:p>
            <a:endParaRPr lang="en-GB"/>
          </a:p>
        </p:txBody>
      </p:sp>
      <p:sp>
        <p:nvSpPr>
          <p:cNvPr id="7" name="Text 5"/>
          <p:cNvSpPr/>
          <p:nvPr/>
        </p:nvSpPr>
        <p:spPr>
          <a:xfrm>
            <a:off x="3557016" y="2834640"/>
            <a:ext cx="2194560" cy="6400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How Endex Works</a:t>
            </a:r>
            <a:endParaRPr lang="en-US" sz="1600" dirty="0"/>
          </a:p>
        </p:txBody>
      </p:sp>
      <p:sp>
        <p:nvSpPr>
          <p:cNvPr id="8" name="Text 6"/>
          <p:cNvSpPr/>
          <p:nvPr/>
        </p:nvSpPr>
        <p:spPr>
          <a:xfrm>
            <a:off x="3557016" y="3520440"/>
            <a:ext cx="2194560" cy="548640"/>
          </a:xfrm>
          <a:prstGeom prst="rect">
            <a:avLst/>
          </a:prstGeom>
          <a:noFill/>
          <a:ln/>
        </p:spPr>
        <p:txBody>
          <a:bodyPr wrap="square" lIns="0" tIns="0" rIns="0" bIns="0" rtlCol="0" anchor="t"/>
          <a:lstStyle/>
          <a:p>
            <a:pPr marL="0" indent="0" algn="ctr">
              <a:buNone/>
            </a:pPr>
            <a:r>
              <a:rPr lang="en-US" sz="1300" dirty="0">
                <a:solidFill>
                  <a:srgbClr val="FFFFFF"/>
                </a:solidFill>
                <a:latin typeface="Arial" pitchFamily="34" charset="0"/>
                <a:ea typeface="Arial" pitchFamily="34" charset="-122"/>
                <a:cs typeface="Arial" pitchFamily="34" charset="-120"/>
              </a:rPr>
              <a:t>The prompting workflow explained</a:t>
            </a:r>
            <a:endParaRPr lang="en-US" sz="1300" dirty="0"/>
          </a:p>
        </p:txBody>
      </p:sp>
      <p:sp>
        <p:nvSpPr>
          <p:cNvPr id="9" name="Shape 7"/>
          <p:cNvSpPr/>
          <p:nvPr/>
        </p:nvSpPr>
        <p:spPr>
          <a:xfrm>
            <a:off x="6254496" y="2286000"/>
            <a:ext cx="2560320" cy="2286000"/>
          </a:xfrm>
          <a:prstGeom prst="roundRect">
            <a:avLst>
              <a:gd name="adj" fmla="val 4800"/>
            </a:avLst>
          </a:prstGeom>
          <a:solidFill>
            <a:srgbClr val="1A1A1A"/>
          </a:solidFill>
          <a:ln/>
        </p:spPr>
        <p:txBody>
          <a:bodyPr/>
          <a:lstStyle/>
          <a:p>
            <a:endParaRPr lang="en-GB"/>
          </a:p>
        </p:txBody>
      </p:sp>
      <p:sp>
        <p:nvSpPr>
          <p:cNvPr id="10" name="Text 8"/>
          <p:cNvSpPr/>
          <p:nvPr/>
        </p:nvSpPr>
        <p:spPr>
          <a:xfrm>
            <a:off x="6437376" y="2834640"/>
            <a:ext cx="2194560" cy="6400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Three Models, Live</a:t>
            </a:r>
            <a:endParaRPr lang="en-US" sz="1600" dirty="0"/>
          </a:p>
        </p:txBody>
      </p:sp>
      <p:sp>
        <p:nvSpPr>
          <p:cNvPr id="11" name="Text 9"/>
          <p:cNvSpPr/>
          <p:nvPr/>
        </p:nvSpPr>
        <p:spPr>
          <a:xfrm>
            <a:off x="6437376" y="3520440"/>
            <a:ext cx="2194560" cy="548640"/>
          </a:xfrm>
          <a:prstGeom prst="rect">
            <a:avLst/>
          </a:prstGeom>
          <a:noFill/>
          <a:ln/>
        </p:spPr>
        <p:txBody>
          <a:bodyPr wrap="square" lIns="0" tIns="0" rIns="0" bIns="0" rtlCol="0" anchor="t"/>
          <a:lstStyle/>
          <a:p>
            <a:pPr marL="0" indent="0" algn="ctr">
              <a:buNone/>
            </a:pPr>
            <a:r>
              <a:rPr lang="en-US" sz="1300" dirty="0">
                <a:solidFill>
                  <a:srgbClr val="FFFFFF"/>
                </a:solidFill>
                <a:latin typeface="Arial" pitchFamily="34" charset="0"/>
                <a:ea typeface="Arial" pitchFamily="34" charset="-122"/>
                <a:cs typeface="Arial" pitchFamily="34" charset="-120"/>
              </a:rPr>
              <a:t>3-Statement · DCF · LBO</a:t>
            </a:r>
            <a:endParaRPr lang="en-US" sz="1300" dirty="0"/>
          </a:p>
        </p:txBody>
      </p:sp>
      <p:sp>
        <p:nvSpPr>
          <p:cNvPr id="12" name="Shape 10"/>
          <p:cNvSpPr/>
          <p:nvPr/>
        </p:nvSpPr>
        <p:spPr>
          <a:xfrm>
            <a:off x="9134856" y="2286000"/>
            <a:ext cx="2560320" cy="2286000"/>
          </a:xfrm>
          <a:prstGeom prst="roundRect">
            <a:avLst>
              <a:gd name="adj" fmla="val 4800"/>
            </a:avLst>
          </a:prstGeom>
          <a:solidFill>
            <a:srgbClr val="1A1A1A"/>
          </a:solidFill>
          <a:ln/>
        </p:spPr>
        <p:txBody>
          <a:bodyPr/>
          <a:lstStyle/>
          <a:p>
            <a:endParaRPr lang="en-GB"/>
          </a:p>
        </p:txBody>
      </p:sp>
      <p:sp>
        <p:nvSpPr>
          <p:cNvPr id="13" name="Text 11"/>
          <p:cNvSpPr/>
          <p:nvPr/>
        </p:nvSpPr>
        <p:spPr>
          <a:xfrm>
            <a:off x="9317736" y="2834640"/>
            <a:ext cx="2194560" cy="6400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Key Takeaways</a:t>
            </a:r>
            <a:endParaRPr lang="en-US" sz="1600" dirty="0"/>
          </a:p>
        </p:txBody>
      </p:sp>
      <p:sp>
        <p:nvSpPr>
          <p:cNvPr id="14" name="Text 12"/>
          <p:cNvSpPr/>
          <p:nvPr/>
        </p:nvSpPr>
        <p:spPr>
          <a:xfrm>
            <a:off x="9317736" y="3520440"/>
            <a:ext cx="2194560" cy="548640"/>
          </a:xfrm>
          <a:prstGeom prst="rect">
            <a:avLst/>
          </a:prstGeom>
          <a:noFill/>
          <a:ln/>
        </p:spPr>
        <p:txBody>
          <a:bodyPr wrap="square" lIns="0" tIns="0" rIns="0" bIns="0" rtlCol="0" anchor="t"/>
          <a:lstStyle/>
          <a:p>
            <a:pPr marL="0" indent="0" algn="ctr">
              <a:buNone/>
            </a:pPr>
            <a:r>
              <a:rPr lang="en-US" sz="1300" dirty="0">
                <a:solidFill>
                  <a:srgbClr val="FFFFFF"/>
                </a:solidFill>
                <a:latin typeface="Arial" pitchFamily="34" charset="0"/>
                <a:ea typeface="Arial" pitchFamily="34" charset="-122"/>
                <a:cs typeface="Arial" pitchFamily="34" charset="-120"/>
              </a:rPr>
              <a:t>What to do after this webinar</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ctr">
              <a:buNone/>
            </a:pPr>
            <a:r>
              <a:rPr lang="en-US" sz="3600" b="1" dirty="0">
                <a:solidFill>
                  <a:srgbClr val="1A1A1A"/>
                </a:solidFill>
                <a:latin typeface="Georgia" pitchFamily="34" charset="0"/>
                <a:ea typeface="Georgia" pitchFamily="34" charset="-122"/>
                <a:cs typeface="Georgia" pitchFamily="34" charset="-120"/>
              </a:rPr>
              <a:t>The Analyst Landscape Has Changed</a:t>
            </a:r>
            <a:endParaRPr lang="en-US" sz="3600" dirty="0"/>
          </a:p>
        </p:txBody>
      </p:sp>
      <p:sp>
        <p:nvSpPr>
          <p:cNvPr id="3" name="Shape 1"/>
          <p:cNvSpPr/>
          <p:nvPr/>
        </p:nvSpPr>
        <p:spPr>
          <a:xfrm>
            <a:off x="0" y="1280160"/>
            <a:ext cx="12188952" cy="54864"/>
          </a:xfrm>
          <a:prstGeom prst="rect">
            <a:avLst/>
          </a:prstGeom>
          <a:solidFill>
            <a:srgbClr val="FF5353"/>
          </a:solidFill>
          <a:ln/>
        </p:spPr>
        <p:txBody>
          <a:bodyPr/>
          <a:lstStyle/>
          <a:p>
            <a:endParaRPr lang="en-GB"/>
          </a:p>
        </p:txBody>
      </p:sp>
      <p:sp>
        <p:nvSpPr>
          <p:cNvPr id="4" name="Text 2"/>
          <p:cNvSpPr/>
          <p:nvPr/>
        </p:nvSpPr>
        <p:spPr>
          <a:xfrm>
            <a:off x="640080" y="1737360"/>
            <a:ext cx="5943600" cy="640080"/>
          </a:xfrm>
          <a:prstGeom prst="rect">
            <a:avLst/>
          </a:prstGeom>
          <a:noFill/>
          <a:ln/>
        </p:spPr>
        <p:txBody>
          <a:bodyPr wrap="square" lIns="0" tIns="0" rIns="0" bIns="0" rtlCol="0" anchor="ctr"/>
          <a:lstStyle/>
          <a:p>
            <a:pPr marL="0" indent="0">
              <a:buNone/>
            </a:pPr>
            <a:r>
              <a:rPr lang="en-US" sz="4800" b="1" dirty="0">
                <a:solidFill>
                  <a:srgbClr val="FF5353"/>
                </a:solidFill>
                <a:latin typeface="Georgia" pitchFamily="34" charset="0"/>
                <a:ea typeface="Georgia" pitchFamily="34" charset="-122"/>
                <a:cs typeface="Georgia" pitchFamily="34" charset="-120"/>
              </a:rPr>
              <a:t>10x</a:t>
            </a:r>
            <a:endParaRPr lang="en-US" sz="4800" dirty="0"/>
          </a:p>
        </p:txBody>
      </p:sp>
      <p:sp>
        <p:nvSpPr>
          <p:cNvPr id="5" name="Text 3"/>
          <p:cNvSpPr/>
          <p:nvPr/>
        </p:nvSpPr>
        <p:spPr>
          <a:xfrm>
            <a:off x="640080" y="2377440"/>
            <a:ext cx="5943600" cy="36576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Faster model build with AI assistance</a:t>
            </a:r>
            <a:endParaRPr lang="en-US" sz="1300" dirty="0"/>
          </a:p>
        </p:txBody>
      </p:sp>
      <p:sp>
        <p:nvSpPr>
          <p:cNvPr id="6" name="Text 4"/>
          <p:cNvSpPr/>
          <p:nvPr/>
        </p:nvSpPr>
        <p:spPr>
          <a:xfrm>
            <a:off x="640080" y="3200400"/>
            <a:ext cx="5943600" cy="640080"/>
          </a:xfrm>
          <a:prstGeom prst="rect">
            <a:avLst/>
          </a:prstGeom>
          <a:noFill/>
          <a:ln/>
        </p:spPr>
        <p:txBody>
          <a:bodyPr wrap="square" lIns="0" tIns="0" rIns="0" bIns="0" rtlCol="0" anchor="ctr"/>
          <a:lstStyle/>
          <a:p>
            <a:pPr marL="0" indent="0">
              <a:buNone/>
            </a:pPr>
            <a:r>
              <a:rPr lang="en-US" sz="4800" b="1" dirty="0">
                <a:solidFill>
                  <a:srgbClr val="FF5353"/>
                </a:solidFill>
                <a:latin typeface="Georgia" pitchFamily="34" charset="0"/>
                <a:ea typeface="Georgia" pitchFamily="34" charset="-122"/>
                <a:cs typeface="Georgia" pitchFamily="34" charset="-120"/>
              </a:rPr>
              <a:t>72%</a:t>
            </a:r>
            <a:endParaRPr lang="en-US" sz="4800" dirty="0"/>
          </a:p>
        </p:txBody>
      </p:sp>
      <p:sp>
        <p:nvSpPr>
          <p:cNvPr id="7" name="Text 5"/>
          <p:cNvSpPr/>
          <p:nvPr/>
        </p:nvSpPr>
        <p:spPr>
          <a:xfrm>
            <a:off x="640080" y="3840480"/>
            <a:ext cx="5943600" cy="36576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Of top banks piloting AI tools in 2025</a:t>
            </a:r>
            <a:endParaRPr lang="en-US" sz="1300" dirty="0"/>
          </a:p>
        </p:txBody>
      </p:sp>
      <p:sp>
        <p:nvSpPr>
          <p:cNvPr id="8" name="Text 6"/>
          <p:cNvSpPr/>
          <p:nvPr/>
        </p:nvSpPr>
        <p:spPr>
          <a:xfrm>
            <a:off x="640080" y="4663440"/>
            <a:ext cx="5943600" cy="640080"/>
          </a:xfrm>
          <a:prstGeom prst="rect">
            <a:avLst/>
          </a:prstGeom>
          <a:noFill/>
          <a:ln/>
        </p:spPr>
        <p:txBody>
          <a:bodyPr wrap="square" lIns="0" tIns="0" rIns="0" bIns="0" rtlCol="0" anchor="ctr"/>
          <a:lstStyle/>
          <a:p>
            <a:pPr marL="0" indent="0">
              <a:buNone/>
            </a:pPr>
            <a:r>
              <a:rPr lang="en-US" sz="4800" b="1" dirty="0">
                <a:solidFill>
                  <a:srgbClr val="FF5353"/>
                </a:solidFill>
                <a:latin typeface="Georgia" pitchFamily="34" charset="0"/>
                <a:ea typeface="Georgia" pitchFamily="34" charset="-122"/>
                <a:cs typeface="Georgia" pitchFamily="34" charset="-120"/>
              </a:rPr>
              <a:t>Day 1</a:t>
            </a:r>
            <a:endParaRPr lang="en-US" sz="4800" dirty="0"/>
          </a:p>
        </p:txBody>
      </p:sp>
      <p:sp>
        <p:nvSpPr>
          <p:cNvPr id="9" name="Text 7"/>
          <p:cNvSpPr/>
          <p:nvPr/>
        </p:nvSpPr>
        <p:spPr>
          <a:xfrm>
            <a:off x="640080" y="5303520"/>
            <a:ext cx="5943600" cy="36576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When you should start using these tools</a:t>
            </a:r>
            <a:endParaRPr lang="en-US" sz="1300" dirty="0"/>
          </a:p>
        </p:txBody>
      </p:sp>
      <p:sp>
        <p:nvSpPr>
          <p:cNvPr id="10" name="Shape 8"/>
          <p:cNvSpPr/>
          <p:nvPr/>
        </p:nvSpPr>
        <p:spPr>
          <a:xfrm>
            <a:off x="7132320" y="1737360"/>
            <a:ext cx="4599432" cy="4389120"/>
          </a:xfrm>
          <a:prstGeom prst="rect">
            <a:avLst/>
          </a:prstGeom>
          <a:solidFill>
            <a:srgbClr val="1A1A1A"/>
          </a:solidFill>
          <a:ln/>
        </p:spPr>
        <p:txBody>
          <a:bodyPr/>
          <a:lstStyle/>
          <a:p>
            <a:endParaRPr lang="en-GB"/>
          </a:p>
        </p:txBody>
      </p:sp>
      <p:sp>
        <p:nvSpPr>
          <p:cNvPr id="11" name="Text 9"/>
          <p:cNvSpPr/>
          <p:nvPr/>
        </p:nvSpPr>
        <p:spPr>
          <a:xfrm>
            <a:off x="7406640" y="2286000"/>
            <a:ext cx="4050792" cy="3200400"/>
          </a:xfrm>
          <a:prstGeom prst="rect">
            <a:avLst/>
          </a:prstGeom>
          <a:noFill/>
          <a:ln/>
        </p:spPr>
        <p:txBody>
          <a:bodyPr wrap="square" lIns="0" tIns="0" rIns="0" bIns="0" rtlCol="0" anchor="ctr"/>
          <a:lstStyle/>
          <a:p>
            <a:pPr marL="0" indent="0">
              <a:buNone/>
            </a:pPr>
            <a:r>
              <a:rPr lang="en-US" sz="1400" dirty="0">
                <a:solidFill>
                  <a:srgbClr val="FFFFFF"/>
                </a:solidFill>
                <a:latin typeface="Arial" pitchFamily="34" charset="0"/>
                <a:ea typeface="Arial" pitchFamily="34" charset="-122"/>
                <a:cs typeface="Arial" pitchFamily="34" charset="-120"/>
              </a:rPr>
              <a:t>Analysts who master AI-assisted modelling are building in hours what used to take days. Endex brings that capability directly into Excel — the tool you already use.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A1A"/>
        </a:solidFill>
        <a:effectLst/>
      </p:bgPr>
    </p:bg>
    <p:spTree>
      <p:nvGrpSpPr>
        <p:cNvPr id="1" name=""/>
        <p:cNvGrpSpPr/>
        <p:nvPr/>
      </p:nvGrpSpPr>
      <p:grpSpPr>
        <a:xfrm>
          <a:off x="0" y="0"/>
          <a:ext cx="0" cy="0"/>
          <a:chOff x="0" y="0"/>
          <a:chExt cx="0" cy="0"/>
        </a:xfrm>
      </p:grpSpPr>
      <p:sp>
        <p:nvSpPr>
          <p:cNvPr id="2" name="Text 0"/>
          <p:cNvSpPr/>
          <p:nvPr/>
        </p:nvSpPr>
        <p:spPr>
          <a:xfrm>
            <a:off x="457200" y="365760"/>
            <a:ext cx="11274552" cy="64008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Treat Endex Like a New Analyst</a:t>
            </a:r>
            <a:endParaRPr lang="en-US" sz="3600" dirty="0"/>
          </a:p>
        </p:txBody>
      </p:sp>
      <p:sp>
        <p:nvSpPr>
          <p:cNvPr id="3" name="Text 1"/>
          <p:cNvSpPr/>
          <p:nvPr/>
        </p:nvSpPr>
        <p:spPr>
          <a:xfrm>
            <a:off x="457200" y="1051560"/>
            <a:ext cx="11274552" cy="365760"/>
          </a:xfrm>
          <a:prstGeom prst="rect">
            <a:avLst/>
          </a:prstGeom>
          <a:noFill/>
          <a:ln/>
        </p:spPr>
        <p:txBody>
          <a:bodyPr wrap="square" lIns="0" tIns="0" rIns="0" bIns="0" rtlCol="0" anchor="ctr"/>
          <a:lstStyle/>
          <a:p>
            <a:pPr marL="0" indent="0" algn="ctr">
              <a:buNone/>
            </a:pPr>
            <a:r>
              <a:rPr lang="en-US" sz="1500" dirty="0">
                <a:solidFill>
                  <a:srgbClr val="959595"/>
                </a:solidFill>
                <a:latin typeface="Arial" pitchFamily="34" charset="0"/>
                <a:ea typeface="Arial" pitchFamily="34" charset="-122"/>
                <a:cs typeface="Arial" pitchFamily="34" charset="-120"/>
              </a:rPr>
              <a:t>Green but capable — it knows finance. You direct the work.</a:t>
            </a:r>
            <a:endParaRPr lang="en-US" sz="1500" dirty="0"/>
          </a:p>
        </p:txBody>
      </p:sp>
      <p:sp>
        <p:nvSpPr>
          <p:cNvPr id="4" name="Shape 2"/>
          <p:cNvSpPr/>
          <p:nvPr/>
        </p:nvSpPr>
        <p:spPr>
          <a:xfrm>
            <a:off x="699516" y="1828800"/>
            <a:ext cx="3291840" cy="2743200"/>
          </a:xfrm>
          <a:prstGeom prst="rect">
            <a:avLst/>
          </a:prstGeom>
          <a:solidFill>
            <a:srgbClr val="2A2A2A"/>
          </a:solidFill>
          <a:ln/>
        </p:spPr>
        <p:txBody>
          <a:bodyPr/>
          <a:lstStyle/>
          <a:p>
            <a:endParaRPr lang="en-GB"/>
          </a:p>
        </p:txBody>
      </p:sp>
      <p:sp>
        <p:nvSpPr>
          <p:cNvPr id="5" name="Shape 3"/>
          <p:cNvSpPr/>
          <p:nvPr/>
        </p:nvSpPr>
        <p:spPr>
          <a:xfrm>
            <a:off x="2162556" y="1645920"/>
            <a:ext cx="365760" cy="365760"/>
          </a:xfrm>
          <a:prstGeom prst="ellipse">
            <a:avLst/>
          </a:prstGeom>
          <a:solidFill>
            <a:srgbClr val="FF5353"/>
          </a:solidFill>
          <a:ln/>
        </p:spPr>
        <p:txBody>
          <a:bodyPr/>
          <a:lstStyle/>
          <a:p>
            <a:endParaRPr lang="en-GB"/>
          </a:p>
        </p:txBody>
      </p:sp>
      <p:sp>
        <p:nvSpPr>
          <p:cNvPr id="6" name="Text 4"/>
          <p:cNvSpPr/>
          <p:nvPr/>
        </p:nvSpPr>
        <p:spPr>
          <a:xfrm>
            <a:off x="2162556" y="164592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7" name="Text 5"/>
          <p:cNvSpPr/>
          <p:nvPr/>
        </p:nvSpPr>
        <p:spPr>
          <a:xfrm>
            <a:off x="928116" y="2286000"/>
            <a:ext cx="283464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Write Your Initial Prompt</a:t>
            </a:r>
            <a:endParaRPr lang="en-US" sz="1600" dirty="0"/>
          </a:p>
        </p:txBody>
      </p:sp>
      <p:sp>
        <p:nvSpPr>
          <p:cNvPr id="8" name="Text 6"/>
          <p:cNvSpPr/>
          <p:nvPr/>
        </p:nvSpPr>
        <p:spPr>
          <a:xfrm>
            <a:off x="928116" y="2834640"/>
            <a:ext cx="2834640" cy="146304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Describe the model you want. Be specific: company, structure, data sources, formatting rules.</a:t>
            </a:r>
          </a:p>
          <a:p>
            <a:pPr marL="0" indent="0">
              <a:buNone/>
            </a:pPr>
            <a:endParaRPr lang="en-US" sz="1300" dirty="0">
              <a:solidFill>
                <a:srgbClr val="EFEFEF"/>
              </a:solidFill>
              <a:latin typeface="Arial" pitchFamily="34" charset="0"/>
              <a:cs typeface="Arial" pitchFamily="34" charset="-120"/>
            </a:endParaRPr>
          </a:p>
          <a:p>
            <a:pPr marL="0" indent="0">
              <a:buNone/>
            </a:pPr>
            <a:r>
              <a:rPr lang="en-US" sz="1300" dirty="0">
                <a:solidFill>
                  <a:srgbClr val="EFEFEF"/>
                </a:solidFill>
                <a:latin typeface="Arial" pitchFamily="34" charset="0"/>
                <a:cs typeface="Arial" pitchFamily="34" charset="-120"/>
              </a:rPr>
              <a:t>Personalize </a:t>
            </a:r>
            <a:r>
              <a:rPr lang="en-US" sz="1300" dirty="0" err="1">
                <a:solidFill>
                  <a:srgbClr val="EFEFEF"/>
                </a:solidFill>
                <a:latin typeface="Arial" pitchFamily="34" charset="0"/>
                <a:cs typeface="Arial" pitchFamily="34" charset="-120"/>
              </a:rPr>
              <a:t>Endex</a:t>
            </a:r>
            <a:r>
              <a:rPr lang="en-US" sz="1300" dirty="0">
                <a:solidFill>
                  <a:srgbClr val="EFEFEF"/>
                </a:solidFill>
                <a:latin typeface="Arial" pitchFamily="34" charset="0"/>
                <a:cs typeface="Arial" pitchFamily="34" charset="-120"/>
              </a:rPr>
              <a:t> with your layout and formatting preferences</a:t>
            </a:r>
            <a:endParaRPr lang="en-US" sz="1300" dirty="0"/>
          </a:p>
        </p:txBody>
      </p:sp>
      <p:sp>
        <p:nvSpPr>
          <p:cNvPr id="9" name="Shape 7"/>
          <p:cNvSpPr/>
          <p:nvPr/>
        </p:nvSpPr>
        <p:spPr>
          <a:xfrm>
            <a:off x="4448556" y="1828800"/>
            <a:ext cx="3291840" cy="2743200"/>
          </a:xfrm>
          <a:prstGeom prst="rect">
            <a:avLst/>
          </a:prstGeom>
          <a:solidFill>
            <a:srgbClr val="2A2A2A"/>
          </a:solidFill>
          <a:ln/>
        </p:spPr>
        <p:txBody>
          <a:bodyPr/>
          <a:lstStyle/>
          <a:p>
            <a:endParaRPr lang="en-GB"/>
          </a:p>
        </p:txBody>
      </p:sp>
      <p:sp>
        <p:nvSpPr>
          <p:cNvPr id="10" name="Shape 8"/>
          <p:cNvSpPr/>
          <p:nvPr/>
        </p:nvSpPr>
        <p:spPr>
          <a:xfrm>
            <a:off x="5911596" y="1645920"/>
            <a:ext cx="365760" cy="365760"/>
          </a:xfrm>
          <a:prstGeom prst="ellipse">
            <a:avLst/>
          </a:prstGeom>
          <a:solidFill>
            <a:srgbClr val="FF5353"/>
          </a:solidFill>
          <a:ln/>
        </p:spPr>
        <p:txBody>
          <a:bodyPr/>
          <a:lstStyle/>
          <a:p>
            <a:endParaRPr lang="en-GB"/>
          </a:p>
        </p:txBody>
      </p:sp>
      <p:sp>
        <p:nvSpPr>
          <p:cNvPr id="11" name="Text 9"/>
          <p:cNvSpPr/>
          <p:nvPr/>
        </p:nvSpPr>
        <p:spPr>
          <a:xfrm>
            <a:off x="5911596" y="164592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2" name="Text 10"/>
          <p:cNvSpPr/>
          <p:nvPr/>
        </p:nvSpPr>
        <p:spPr>
          <a:xfrm>
            <a:off x="4677156" y="2286000"/>
            <a:ext cx="283464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Refine Iteratively</a:t>
            </a:r>
            <a:endParaRPr lang="en-US" sz="1600" dirty="0"/>
          </a:p>
        </p:txBody>
      </p:sp>
      <p:sp>
        <p:nvSpPr>
          <p:cNvPr id="13" name="Text 11"/>
          <p:cNvSpPr/>
          <p:nvPr/>
        </p:nvSpPr>
        <p:spPr>
          <a:xfrm>
            <a:off x="4677156" y="2834640"/>
            <a:ext cx="2834640" cy="146304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Send follow-on prompts to correct, adjust, and improve. Each prompt builds on the last.</a:t>
            </a:r>
            <a:endParaRPr lang="en-US" sz="1300" dirty="0"/>
          </a:p>
        </p:txBody>
      </p:sp>
      <p:sp>
        <p:nvSpPr>
          <p:cNvPr id="14" name="Shape 12"/>
          <p:cNvSpPr/>
          <p:nvPr/>
        </p:nvSpPr>
        <p:spPr>
          <a:xfrm>
            <a:off x="8197596" y="1828800"/>
            <a:ext cx="3291840" cy="2743200"/>
          </a:xfrm>
          <a:prstGeom prst="rect">
            <a:avLst/>
          </a:prstGeom>
          <a:solidFill>
            <a:srgbClr val="2A2A2A"/>
          </a:solidFill>
          <a:ln/>
        </p:spPr>
        <p:txBody>
          <a:bodyPr/>
          <a:lstStyle/>
          <a:p>
            <a:endParaRPr lang="en-GB"/>
          </a:p>
        </p:txBody>
      </p:sp>
      <p:sp>
        <p:nvSpPr>
          <p:cNvPr id="15" name="Shape 13"/>
          <p:cNvSpPr/>
          <p:nvPr/>
        </p:nvSpPr>
        <p:spPr>
          <a:xfrm>
            <a:off x="9660636" y="1645920"/>
            <a:ext cx="365760" cy="365760"/>
          </a:xfrm>
          <a:prstGeom prst="ellipse">
            <a:avLst/>
          </a:prstGeom>
          <a:solidFill>
            <a:srgbClr val="FF5353"/>
          </a:solidFill>
          <a:ln/>
        </p:spPr>
        <p:txBody>
          <a:bodyPr/>
          <a:lstStyle/>
          <a:p>
            <a:endParaRPr lang="en-GB"/>
          </a:p>
        </p:txBody>
      </p:sp>
      <p:sp>
        <p:nvSpPr>
          <p:cNvPr id="16" name="Text 14"/>
          <p:cNvSpPr/>
          <p:nvPr/>
        </p:nvSpPr>
        <p:spPr>
          <a:xfrm>
            <a:off x="9660636" y="1645920"/>
            <a:ext cx="365760" cy="36576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7" name="Text 15"/>
          <p:cNvSpPr/>
          <p:nvPr/>
        </p:nvSpPr>
        <p:spPr>
          <a:xfrm>
            <a:off x="8426196" y="2286000"/>
            <a:ext cx="283464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Consolidate &amp; Save</a:t>
            </a:r>
            <a:endParaRPr lang="en-US" sz="1600" dirty="0"/>
          </a:p>
        </p:txBody>
      </p:sp>
      <p:sp>
        <p:nvSpPr>
          <p:cNvPr id="18" name="Text 16"/>
          <p:cNvSpPr/>
          <p:nvPr/>
        </p:nvSpPr>
        <p:spPr>
          <a:xfrm>
            <a:off x="8426196" y="2834640"/>
            <a:ext cx="2834640" cy="146304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Ask Endex to summarise all prompts into one master prompt. Save it — it’s reusable.</a:t>
            </a:r>
            <a:endParaRPr lang="en-US" sz="1300" dirty="0"/>
          </a:p>
        </p:txBody>
      </p:sp>
      <p:sp>
        <p:nvSpPr>
          <p:cNvPr id="19" name="Shape 17"/>
          <p:cNvSpPr/>
          <p:nvPr/>
        </p:nvSpPr>
        <p:spPr>
          <a:xfrm>
            <a:off x="457200" y="4937760"/>
            <a:ext cx="11274552" cy="502920"/>
          </a:xfrm>
          <a:prstGeom prst="rect">
            <a:avLst/>
          </a:prstGeom>
          <a:solidFill>
            <a:srgbClr val="788F9D"/>
          </a:solidFill>
          <a:ln/>
        </p:spPr>
        <p:txBody>
          <a:bodyPr/>
          <a:lstStyle/>
          <a:p>
            <a:endParaRPr lang="en-GB"/>
          </a:p>
        </p:txBody>
      </p:sp>
      <p:sp>
        <p:nvSpPr>
          <p:cNvPr id="20" name="Text 18"/>
          <p:cNvSpPr/>
          <p:nvPr/>
        </p:nvSpPr>
        <p:spPr>
          <a:xfrm>
            <a:off x="640080" y="4937760"/>
            <a:ext cx="10908792" cy="502920"/>
          </a:xfrm>
          <a:prstGeom prst="rect">
            <a:avLst/>
          </a:prstGeom>
          <a:noFill/>
          <a:ln/>
        </p:spPr>
        <p:txBody>
          <a:bodyPr wrap="square" lIns="0" tIns="0" rIns="0" bIns="0"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Pro tip: Once you have a great consolidated prompt, you can rebuild any similar model in minutes.</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THREE STATEMENT MODEL · 1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Starting with the Right Prompt</a:t>
            </a:r>
            <a:endParaRPr lang="en-US" sz="3600" dirty="0"/>
          </a:p>
        </p:txBody>
      </p:sp>
      <p:sp>
        <p:nvSpPr>
          <p:cNvPr id="4" name="Shape 2"/>
          <p:cNvSpPr/>
          <p:nvPr/>
        </p:nvSpPr>
        <p:spPr>
          <a:xfrm>
            <a:off x="457200" y="1463040"/>
            <a:ext cx="6217920" cy="4480560"/>
          </a:xfrm>
          <a:prstGeom prst="rect">
            <a:avLst/>
          </a:prstGeom>
          <a:solidFill>
            <a:srgbClr val="1A1A1A"/>
          </a:solidFill>
          <a:ln/>
        </p:spPr>
        <p:txBody>
          <a:bodyPr/>
          <a:lstStyle/>
          <a:p>
            <a:endParaRPr lang="en-GB"/>
          </a:p>
        </p:txBody>
      </p:sp>
      <p:sp>
        <p:nvSpPr>
          <p:cNvPr id="5" name="Text 3"/>
          <p:cNvSpPr/>
          <p:nvPr/>
        </p:nvSpPr>
        <p:spPr>
          <a:xfrm>
            <a:off x="731520" y="1645920"/>
            <a:ext cx="5669280" cy="274320"/>
          </a:xfrm>
          <a:prstGeom prst="rect">
            <a:avLst/>
          </a:prstGeom>
          <a:noFill/>
          <a:ln/>
        </p:spPr>
        <p:txBody>
          <a:bodyPr wrap="square" lIns="0" tIns="0" rIns="0" bIns="0" rtlCol="0" anchor="ctr"/>
          <a:lstStyle/>
          <a:p>
            <a:pPr marL="0" indent="0">
              <a:buNone/>
            </a:pPr>
            <a:r>
              <a:rPr lang="en-US" sz="1200" b="1" dirty="0">
                <a:solidFill>
                  <a:srgbClr val="FF5353"/>
                </a:solidFill>
                <a:latin typeface="Arial" pitchFamily="34" charset="0"/>
                <a:ea typeface="Arial" pitchFamily="34" charset="-122"/>
                <a:cs typeface="Arial" pitchFamily="34" charset="-120"/>
              </a:rPr>
              <a:t>INITIAL PROMPT</a:t>
            </a:r>
            <a:endParaRPr lang="en-US" sz="1200" dirty="0"/>
          </a:p>
        </p:txBody>
      </p:sp>
      <p:sp>
        <p:nvSpPr>
          <p:cNvPr id="6" name="Text 4"/>
          <p:cNvSpPr/>
          <p:nvPr/>
        </p:nvSpPr>
        <p:spPr>
          <a:xfrm>
            <a:off x="731520" y="2057400"/>
            <a:ext cx="5669280" cy="3566160"/>
          </a:xfrm>
          <a:prstGeom prst="rect">
            <a:avLst/>
          </a:prstGeom>
          <a:noFill/>
          <a:ln/>
        </p:spPr>
        <p:txBody>
          <a:bodyPr wrap="square" lIns="0" tIns="0" rIns="0" bIns="0" rtlCol="0" anchor="t"/>
          <a:lstStyle/>
          <a:p>
            <a:pPr marL="0" indent="0">
              <a:buNone/>
            </a:pPr>
            <a:r>
              <a:rPr lang="en-US" sz="1300" dirty="0">
                <a:solidFill>
                  <a:srgbClr val="FFFFFF"/>
                </a:solidFill>
                <a:latin typeface="Arial" pitchFamily="34" charset="0"/>
                <a:ea typeface="Arial" pitchFamily="34" charset="-122"/>
                <a:cs typeface="Arial" pitchFamily="34" charset="-120"/>
              </a:rPr>
              <a:t>Build a three-statement model for Coca-Cola (KO) for five years. Use consensus estimates for key numbers but keep other assumptions in line with the latest historical ratios. All assumptions should be hard numbers. Include IS, BS, and CFS. Calculate interest using an average balance and link via an IF statement — no hardcoded numbers in the output area. Provide a detailed revenue breakdown by segment.</a:t>
            </a:r>
            <a:endParaRPr lang="en-US" sz="1300" dirty="0"/>
          </a:p>
        </p:txBody>
      </p:sp>
      <p:sp>
        <p:nvSpPr>
          <p:cNvPr id="7" name="Shape 5"/>
          <p:cNvSpPr/>
          <p:nvPr/>
        </p:nvSpPr>
        <p:spPr>
          <a:xfrm>
            <a:off x="6949440" y="1783080"/>
            <a:ext cx="164592" cy="164592"/>
          </a:xfrm>
          <a:prstGeom prst="rect">
            <a:avLst/>
          </a:prstGeom>
          <a:solidFill>
            <a:srgbClr val="FF5353"/>
          </a:solidFill>
          <a:ln/>
        </p:spPr>
        <p:txBody>
          <a:bodyPr/>
          <a:lstStyle/>
          <a:p>
            <a:endParaRPr lang="en-GB"/>
          </a:p>
        </p:txBody>
      </p:sp>
      <p:sp>
        <p:nvSpPr>
          <p:cNvPr id="8" name="Text 6"/>
          <p:cNvSpPr/>
          <p:nvPr/>
        </p:nvSpPr>
        <p:spPr>
          <a:xfrm>
            <a:off x="7269480" y="173736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Be specific about structure</a:t>
            </a:r>
            <a:endParaRPr lang="en-US" sz="1400" dirty="0"/>
          </a:p>
        </p:txBody>
      </p:sp>
      <p:sp>
        <p:nvSpPr>
          <p:cNvPr id="9" name="Text 7"/>
          <p:cNvSpPr/>
          <p:nvPr/>
        </p:nvSpPr>
        <p:spPr>
          <a:xfrm>
            <a:off x="7269480" y="205740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Separate sheets for Assumptions, IS, BS, CFS</a:t>
            </a:r>
            <a:endParaRPr lang="en-US" sz="1300" dirty="0"/>
          </a:p>
        </p:txBody>
      </p:sp>
      <p:sp>
        <p:nvSpPr>
          <p:cNvPr id="10" name="Shape 8"/>
          <p:cNvSpPr/>
          <p:nvPr/>
        </p:nvSpPr>
        <p:spPr>
          <a:xfrm>
            <a:off x="6949440" y="3200400"/>
            <a:ext cx="164592" cy="164592"/>
          </a:xfrm>
          <a:prstGeom prst="rect">
            <a:avLst/>
          </a:prstGeom>
          <a:solidFill>
            <a:srgbClr val="FF5353"/>
          </a:solidFill>
          <a:ln/>
        </p:spPr>
        <p:txBody>
          <a:bodyPr/>
          <a:lstStyle/>
          <a:p>
            <a:endParaRPr lang="en-GB"/>
          </a:p>
        </p:txBody>
      </p:sp>
      <p:sp>
        <p:nvSpPr>
          <p:cNvPr id="11" name="Text 9"/>
          <p:cNvSpPr/>
          <p:nvPr/>
        </p:nvSpPr>
        <p:spPr>
          <a:xfrm>
            <a:off x="7269480" y="315468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Anchor to real data</a:t>
            </a:r>
            <a:endParaRPr lang="en-US" sz="1400" dirty="0"/>
          </a:p>
        </p:txBody>
      </p:sp>
      <p:sp>
        <p:nvSpPr>
          <p:cNvPr id="12" name="Text 10"/>
          <p:cNvSpPr/>
          <p:nvPr/>
        </p:nvSpPr>
        <p:spPr>
          <a:xfrm>
            <a:off x="7269480" y="347472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Consensus estimates + historical ratios</a:t>
            </a:r>
            <a:endParaRPr lang="en-US" sz="1300" dirty="0"/>
          </a:p>
        </p:txBody>
      </p:sp>
      <p:sp>
        <p:nvSpPr>
          <p:cNvPr id="13" name="Shape 11"/>
          <p:cNvSpPr/>
          <p:nvPr/>
        </p:nvSpPr>
        <p:spPr>
          <a:xfrm>
            <a:off x="6949440" y="4617720"/>
            <a:ext cx="164592" cy="164592"/>
          </a:xfrm>
          <a:prstGeom prst="rect">
            <a:avLst/>
          </a:prstGeom>
          <a:solidFill>
            <a:srgbClr val="FF5353"/>
          </a:solidFill>
          <a:ln/>
        </p:spPr>
        <p:txBody>
          <a:bodyPr/>
          <a:lstStyle/>
          <a:p>
            <a:endParaRPr lang="en-GB"/>
          </a:p>
        </p:txBody>
      </p:sp>
      <p:sp>
        <p:nvSpPr>
          <p:cNvPr id="14" name="Text 12"/>
          <p:cNvSpPr/>
          <p:nvPr/>
        </p:nvSpPr>
        <p:spPr>
          <a:xfrm>
            <a:off x="7269480" y="457200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Set formatting rules upfront</a:t>
            </a:r>
            <a:endParaRPr lang="en-US" sz="1400" dirty="0"/>
          </a:p>
        </p:txBody>
      </p:sp>
      <p:sp>
        <p:nvSpPr>
          <p:cNvPr id="15" name="Text 13"/>
          <p:cNvSpPr/>
          <p:nvPr/>
        </p:nvSpPr>
        <p:spPr>
          <a:xfrm>
            <a:off x="7269480" y="489204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Colour coding, no hardcoded values in outputs</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THREE STATEMENT MODEL · 2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Iterating to a Production-Ready Model</a:t>
            </a:r>
            <a:endParaRPr lang="en-US" sz="3600" dirty="0"/>
          </a:p>
        </p:txBody>
      </p:sp>
      <p:sp>
        <p:nvSpPr>
          <p:cNvPr id="4" name="Shape 2"/>
          <p:cNvSpPr/>
          <p:nvPr/>
        </p:nvSpPr>
        <p:spPr>
          <a:xfrm>
            <a:off x="781812" y="1527048"/>
            <a:ext cx="27432" cy="3401568"/>
          </a:xfrm>
          <a:prstGeom prst="rect">
            <a:avLst/>
          </a:prstGeom>
          <a:solidFill>
            <a:srgbClr val="788F9D"/>
          </a:solidFill>
          <a:ln/>
        </p:spPr>
        <p:txBody>
          <a:bodyPr/>
          <a:lstStyle/>
          <a:p>
            <a:endParaRPr lang="en-GB"/>
          </a:p>
        </p:txBody>
      </p:sp>
      <p:sp>
        <p:nvSpPr>
          <p:cNvPr id="5" name="Shape 3"/>
          <p:cNvSpPr/>
          <p:nvPr/>
        </p:nvSpPr>
        <p:spPr>
          <a:xfrm>
            <a:off x="731520" y="1463040"/>
            <a:ext cx="128016" cy="128016"/>
          </a:xfrm>
          <a:prstGeom prst="ellipse">
            <a:avLst/>
          </a:prstGeom>
          <a:solidFill>
            <a:srgbClr val="FF5353"/>
          </a:solidFill>
          <a:ln/>
        </p:spPr>
        <p:txBody>
          <a:bodyPr/>
          <a:lstStyle/>
          <a:p>
            <a:endParaRPr lang="en-GB"/>
          </a:p>
        </p:txBody>
      </p:sp>
      <p:sp>
        <p:nvSpPr>
          <p:cNvPr id="6" name="Text 4"/>
          <p:cNvSpPr/>
          <p:nvPr/>
        </p:nvSpPr>
        <p:spPr>
          <a:xfrm>
            <a:off x="1188720" y="142646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1</a:t>
            </a:r>
            <a:endParaRPr lang="en-US" sz="1200" dirty="0"/>
          </a:p>
        </p:txBody>
      </p:sp>
      <p:sp>
        <p:nvSpPr>
          <p:cNvPr id="7" name="Text 5"/>
          <p:cNvSpPr/>
          <p:nvPr/>
        </p:nvSpPr>
        <p:spPr>
          <a:xfrm>
            <a:off x="1508760" y="1426464"/>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All assumptions should be hard numbers, not linked to historical ratios</a:t>
            </a:r>
            <a:endParaRPr lang="en-US" sz="1300" dirty="0"/>
          </a:p>
        </p:txBody>
      </p:sp>
      <p:sp>
        <p:nvSpPr>
          <p:cNvPr id="8" name="Shape 6"/>
          <p:cNvSpPr/>
          <p:nvPr/>
        </p:nvSpPr>
        <p:spPr>
          <a:xfrm>
            <a:off x="731520" y="2029968"/>
            <a:ext cx="128016" cy="128016"/>
          </a:xfrm>
          <a:prstGeom prst="ellipse">
            <a:avLst/>
          </a:prstGeom>
          <a:solidFill>
            <a:srgbClr val="FF5353"/>
          </a:solidFill>
          <a:ln/>
        </p:spPr>
        <p:txBody>
          <a:bodyPr/>
          <a:lstStyle/>
          <a:p>
            <a:endParaRPr lang="en-GB"/>
          </a:p>
        </p:txBody>
      </p:sp>
      <p:sp>
        <p:nvSpPr>
          <p:cNvPr id="9" name="Text 7"/>
          <p:cNvSpPr/>
          <p:nvPr/>
        </p:nvSpPr>
        <p:spPr>
          <a:xfrm>
            <a:off x="1188720" y="1993392"/>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2</a:t>
            </a:r>
            <a:endParaRPr lang="en-US" sz="1200" dirty="0"/>
          </a:p>
        </p:txBody>
      </p:sp>
      <p:sp>
        <p:nvSpPr>
          <p:cNvPr id="10" name="Text 8"/>
          <p:cNvSpPr/>
          <p:nvPr/>
        </p:nvSpPr>
        <p:spPr>
          <a:xfrm>
            <a:off x="1508760" y="1993392"/>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Truncate assumptions to one decimal place</a:t>
            </a:r>
            <a:endParaRPr lang="en-US" sz="1300" dirty="0"/>
          </a:p>
        </p:txBody>
      </p:sp>
      <p:sp>
        <p:nvSpPr>
          <p:cNvPr id="11" name="Shape 9"/>
          <p:cNvSpPr/>
          <p:nvPr/>
        </p:nvSpPr>
        <p:spPr>
          <a:xfrm>
            <a:off x="731520" y="2596896"/>
            <a:ext cx="128016" cy="128016"/>
          </a:xfrm>
          <a:prstGeom prst="ellipse">
            <a:avLst/>
          </a:prstGeom>
          <a:solidFill>
            <a:srgbClr val="FF5353"/>
          </a:solidFill>
          <a:ln/>
        </p:spPr>
        <p:txBody>
          <a:bodyPr/>
          <a:lstStyle/>
          <a:p>
            <a:endParaRPr lang="en-GB"/>
          </a:p>
        </p:txBody>
      </p:sp>
      <p:sp>
        <p:nvSpPr>
          <p:cNvPr id="12" name="Text 10"/>
          <p:cNvSpPr/>
          <p:nvPr/>
        </p:nvSpPr>
        <p:spPr>
          <a:xfrm>
            <a:off x="1188720" y="2560320"/>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3</a:t>
            </a:r>
            <a:endParaRPr lang="en-US" sz="1200" dirty="0"/>
          </a:p>
        </p:txBody>
      </p:sp>
      <p:sp>
        <p:nvSpPr>
          <p:cNvPr id="13" name="Text 11"/>
          <p:cNvSpPr/>
          <p:nvPr/>
        </p:nvSpPr>
        <p:spPr>
          <a:xfrm>
            <a:off x="1508760" y="2560320"/>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Remove the currency symbol — numbers are in US$, not GBP</a:t>
            </a:r>
            <a:endParaRPr lang="en-US" sz="1300" dirty="0"/>
          </a:p>
        </p:txBody>
      </p:sp>
      <p:sp>
        <p:nvSpPr>
          <p:cNvPr id="14" name="Shape 12"/>
          <p:cNvSpPr/>
          <p:nvPr/>
        </p:nvSpPr>
        <p:spPr>
          <a:xfrm>
            <a:off x="731520" y="3163824"/>
            <a:ext cx="128016" cy="128016"/>
          </a:xfrm>
          <a:prstGeom prst="ellipse">
            <a:avLst/>
          </a:prstGeom>
          <a:solidFill>
            <a:srgbClr val="FF5353"/>
          </a:solidFill>
          <a:ln/>
        </p:spPr>
        <p:txBody>
          <a:bodyPr/>
          <a:lstStyle/>
          <a:p>
            <a:endParaRPr lang="en-GB"/>
          </a:p>
        </p:txBody>
      </p:sp>
      <p:sp>
        <p:nvSpPr>
          <p:cNvPr id="15" name="Text 13"/>
          <p:cNvSpPr/>
          <p:nvPr/>
        </p:nvSpPr>
        <p:spPr>
          <a:xfrm>
            <a:off x="1188720" y="3127248"/>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4</a:t>
            </a:r>
            <a:endParaRPr lang="en-US" sz="1200" dirty="0"/>
          </a:p>
        </p:txBody>
      </p:sp>
      <p:sp>
        <p:nvSpPr>
          <p:cNvPr id="16" name="Text 14"/>
          <p:cNvSpPr/>
          <p:nvPr/>
        </p:nvSpPr>
        <p:spPr>
          <a:xfrm>
            <a:off x="1508760" y="3127248"/>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Make equity income a growth rate rather than % of revenue</a:t>
            </a:r>
            <a:endParaRPr lang="en-US" sz="1300" dirty="0"/>
          </a:p>
        </p:txBody>
      </p:sp>
      <p:sp>
        <p:nvSpPr>
          <p:cNvPr id="17" name="Shape 15"/>
          <p:cNvSpPr/>
          <p:nvPr/>
        </p:nvSpPr>
        <p:spPr>
          <a:xfrm>
            <a:off x="731520" y="3730752"/>
            <a:ext cx="128016" cy="128016"/>
          </a:xfrm>
          <a:prstGeom prst="ellipse">
            <a:avLst/>
          </a:prstGeom>
          <a:solidFill>
            <a:srgbClr val="FF5353"/>
          </a:solidFill>
          <a:ln/>
        </p:spPr>
        <p:txBody>
          <a:bodyPr/>
          <a:lstStyle/>
          <a:p>
            <a:endParaRPr lang="en-GB"/>
          </a:p>
        </p:txBody>
      </p:sp>
      <p:sp>
        <p:nvSpPr>
          <p:cNvPr id="18" name="Text 16"/>
          <p:cNvSpPr/>
          <p:nvPr/>
        </p:nvSpPr>
        <p:spPr>
          <a:xfrm>
            <a:off x="1188720" y="3694176"/>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5</a:t>
            </a:r>
            <a:endParaRPr lang="en-US" sz="1200" dirty="0"/>
          </a:p>
        </p:txBody>
      </p:sp>
      <p:sp>
        <p:nvSpPr>
          <p:cNvPr id="19" name="Text 17"/>
          <p:cNvSpPr/>
          <p:nvPr/>
        </p:nvSpPr>
        <p:spPr>
          <a:xfrm>
            <a:off x="1508760" y="3694176"/>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Treat loans and notes payable as a flat balance, not % of revenue</a:t>
            </a:r>
            <a:endParaRPr lang="en-US" sz="1300" dirty="0"/>
          </a:p>
        </p:txBody>
      </p:sp>
      <p:sp>
        <p:nvSpPr>
          <p:cNvPr id="20" name="Shape 18"/>
          <p:cNvSpPr/>
          <p:nvPr/>
        </p:nvSpPr>
        <p:spPr>
          <a:xfrm>
            <a:off x="731520" y="4297680"/>
            <a:ext cx="128016" cy="128016"/>
          </a:xfrm>
          <a:prstGeom prst="ellipse">
            <a:avLst/>
          </a:prstGeom>
          <a:solidFill>
            <a:srgbClr val="FF5353"/>
          </a:solidFill>
          <a:ln/>
        </p:spPr>
        <p:txBody>
          <a:bodyPr/>
          <a:lstStyle/>
          <a:p>
            <a:endParaRPr lang="en-GB"/>
          </a:p>
        </p:txBody>
      </p:sp>
      <p:sp>
        <p:nvSpPr>
          <p:cNvPr id="21" name="Text 19"/>
          <p:cNvSpPr/>
          <p:nvPr/>
        </p:nvSpPr>
        <p:spPr>
          <a:xfrm>
            <a:off x="1188720" y="426110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6</a:t>
            </a:r>
            <a:endParaRPr lang="en-US" sz="1200" dirty="0"/>
          </a:p>
        </p:txBody>
      </p:sp>
      <p:sp>
        <p:nvSpPr>
          <p:cNvPr id="22" name="Text 20"/>
          <p:cNvSpPr/>
          <p:nvPr/>
        </p:nvSpPr>
        <p:spPr>
          <a:xfrm>
            <a:off x="1508760" y="4261104"/>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Move loans and notes payable out of working capital to BS assumptions</a:t>
            </a:r>
            <a:endParaRPr lang="en-US" sz="1300" dirty="0"/>
          </a:p>
        </p:txBody>
      </p:sp>
      <p:sp>
        <p:nvSpPr>
          <p:cNvPr id="23" name="Shape 21"/>
          <p:cNvSpPr/>
          <p:nvPr/>
        </p:nvSpPr>
        <p:spPr>
          <a:xfrm>
            <a:off x="731520" y="4864608"/>
            <a:ext cx="128016" cy="128016"/>
          </a:xfrm>
          <a:prstGeom prst="ellipse">
            <a:avLst/>
          </a:prstGeom>
          <a:solidFill>
            <a:srgbClr val="FF5353"/>
          </a:solidFill>
          <a:ln/>
        </p:spPr>
        <p:txBody>
          <a:bodyPr/>
          <a:lstStyle/>
          <a:p>
            <a:endParaRPr lang="en-GB"/>
          </a:p>
        </p:txBody>
      </p:sp>
      <p:sp>
        <p:nvSpPr>
          <p:cNvPr id="24" name="Text 22"/>
          <p:cNvSpPr/>
          <p:nvPr/>
        </p:nvSpPr>
        <p:spPr>
          <a:xfrm>
            <a:off x="1188720" y="4828032"/>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7</a:t>
            </a:r>
            <a:endParaRPr lang="en-US" sz="1200" dirty="0"/>
          </a:p>
        </p:txBody>
      </p:sp>
      <p:sp>
        <p:nvSpPr>
          <p:cNvPr id="25" name="Text 23"/>
          <p:cNvSpPr/>
          <p:nvPr/>
        </p:nvSpPr>
        <p:spPr>
          <a:xfrm>
            <a:off x="1508760" y="4828032"/>
            <a:ext cx="9601200" cy="521208"/>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Source the five-year LT debt repayment schedule from the 10-K</a:t>
            </a:r>
            <a:endParaRPr lang="en-US" sz="1300" dirty="0"/>
          </a:p>
        </p:txBody>
      </p:sp>
      <p:sp>
        <p:nvSpPr>
          <p:cNvPr id="26" name="Text 24"/>
          <p:cNvSpPr/>
          <p:nvPr/>
        </p:nvSpPr>
        <p:spPr>
          <a:xfrm>
            <a:off x="457200" y="5852160"/>
            <a:ext cx="11274552" cy="365760"/>
          </a:xfrm>
          <a:prstGeom prst="rect">
            <a:avLst/>
          </a:prstGeom>
          <a:noFill/>
          <a:ln/>
        </p:spPr>
        <p:txBody>
          <a:bodyPr wrap="square" lIns="0" tIns="0" rIns="0" bIns="0" rtlCol="0" anchor="ctr"/>
          <a:lstStyle/>
          <a:p>
            <a:pPr marL="0" indent="0">
              <a:buNone/>
            </a:pPr>
            <a:r>
              <a:rPr lang="en-US" sz="1200" i="1" dirty="0">
                <a:solidFill>
                  <a:srgbClr val="959595"/>
                </a:solidFill>
                <a:latin typeface="Arial" pitchFamily="34" charset="0"/>
                <a:ea typeface="Arial" pitchFamily="34" charset="-122"/>
                <a:cs typeface="Arial" pitchFamily="34" charset="-120"/>
              </a:rPr>
              <a:t>After iterating, ask Endex: ‘Summarise all my prompts’ — then ‘Write a new consolidated prompt.’ Save it for next time.</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A1A"/>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THREE STATEMENT MODEL · 3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What This Model Taught Us</a:t>
            </a:r>
            <a:endParaRPr lang="en-US" sz="3600" dirty="0"/>
          </a:p>
        </p:txBody>
      </p:sp>
      <p:sp>
        <p:nvSpPr>
          <p:cNvPr id="4" name="Shape 2"/>
          <p:cNvSpPr/>
          <p:nvPr/>
        </p:nvSpPr>
        <p:spPr>
          <a:xfrm>
            <a:off x="608076" y="1645920"/>
            <a:ext cx="3383280" cy="3474720"/>
          </a:xfrm>
          <a:prstGeom prst="rect">
            <a:avLst/>
          </a:prstGeom>
          <a:solidFill>
            <a:srgbClr val="2A2A2A"/>
          </a:solidFill>
          <a:ln/>
        </p:spPr>
        <p:txBody>
          <a:bodyPr/>
          <a:lstStyle/>
          <a:p>
            <a:endParaRPr lang="en-GB"/>
          </a:p>
        </p:txBody>
      </p:sp>
      <p:sp>
        <p:nvSpPr>
          <p:cNvPr id="5" name="Shape 3"/>
          <p:cNvSpPr/>
          <p:nvPr/>
        </p:nvSpPr>
        <p:spPr>
          <a:xfrm>
            <a:off x="608076" y="1645920"/>
            <a:ext cx="3383280" cy="54864"/>
          </a:xfrm>
          <a:prstGeom prst="rect">
            <a:avLst/>
          </a:prstGeom>
          <a:solidFill>
            <a:srgbClr val="FF5353"/>
          </a:solidFill>
          <a:ln/>
        </p:spPr>
        <p:txBody>
          <a:bodyPr/>
          <a:lstStyle/>
          <a:p>
            <a:endParaRPr lang="en-GB"/>
          </a:p>
        </p:txBody>
      </p:sp>
      <p:sp>
        <p:nvSpPr>
          <p:cNvPr id="6" name="Text 4"/>
          <p:cNvSpPr/>
          <p:nvPr/>
        </p:nvSpPr>
        <p:spPr>
          <a:xfrm>
            <a:off x="83667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Prompt precision pays off</a:t>
            </a:r>
            <a:endParaRPr lang="en-US" sz="1500" dirty="0"/>
          </a:p>
        </p:txBody>
      </p:sp>
      <p:sp>
        <p:nvSpPr>
          <p:cNvPr id="7" name="Text 5"/>
          <p:cNvSpPr/>
          <p:nvPr/>
        </p:nvSpPr>
        <p:spPr>
          <a:xfrm>
            <a:off x="83667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The more specific your first prompt, the fewer corrections needed downstream.</a:t>
            </a:r>
            <a:endParaRPr lang="en-US" sz="1300" dirty="0"/>
          </a:p>
        </p:txBody>
      </p:sp>
      <p:sp>
        <p:nvSpPr>
          <p:cNvPr id="8" name="Shape 6"/>
          <p:cNvSpPr/>
          <p:nvPr/>
        </p:nvSpPr>
        <p:spPr>
          <a:xfrm>
            <a:off x="4402836" y="1645920"/>
            <a:ext cx="3383280" cy="3474720"/>
          </a:xfrm>
          <a:prstGeom prst="rect">
            <a:avLst/>
          </a:prstGeom>
          <a:solidFill>
            <a:srgbClr val="2A2A2A"/>
          </a:solidFill>
          <a:ln/>
        </p:spPr>
        <p:txBody>
          <a:bodyPr/>
          <a:lstStyle/>
          <a:p>
            <a:endParaRPr lang="en-GB"/>
          </a:p>
        </p:txBody>
      </p:sp>
      <p:sp>
        <p:nvSpPr>
          <p:cNvPr id="9" name="Shape 7"/>
          <p:cNvSpPr/>
          <p:nvPr/>
        </p:nvSpPr>
        <p:spPr>
          <a:xfrm>
            <a:off x="4402836" y="1645920"/>
            <a:ext cx="3383280" cy="54864"/>
          </a:xfrm>
          <a:prstGeom prst="rect">
            <a:avLst/>
          </a:prstGeom>
          <a:solidFill>
            <a:srgbClr val="FF5353"/>
          </a:solidFill>
          <a:ln/>
        </p:spPr>
        <p:txBody>
          <a:bodyPr/>
          <a:lstStyle/>
          <a:p>
            <a:endParaRPr lang="en-GB"/>
          </a:p>
        </p:txBody>
      </p:sp>
      <p:sp>
        <p:nvSpPr>
          <p:cNvPr id="10" name="Text 8"/>
          <p:cNvSpPr/>
          <p:nvPr/>
        </p:nvSpPr>
        <p:spPr>
          <a:xfrm>
            <a:off x="463143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Formatting rules matter</a:t>
            </a:r>
            <a:endParaRPr lang="en-US" sz="1500" dirty="0"/>
          </a:p>
        </p:txBody>
      </p:sp>
      <p:sp>
        <p:nvSpPr>
          <p:cNvPr id="11" name="Text 9"/>
          <p:cNvSpPr/>
          <p:nvPr/>
        </p:nvSpPr>
        <p:spPr>
          <a:xfrm>
            <a:off x="463143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Colour coding, decimal places, and currency symbols must be stated upfront — Endex won’t guess your house style.</a:t>
            </a:r>
            <a:endParaRPr lang="en-US" sz="1300" dirty="0"/>
          </a:p>
        </p:txBody>
      </p:sp>
      <p:sp>
        <p:nvSpPr>
          <p:cNvPr id="12" name="Shape 10"/>
          <p:cNvSpPr/>
          <p:nvPr/>
        </p:nvSpPr>
        <p:spPr>
          <a:xfrm>
            <a:off x="8197596" y="1645920"/>
            <a:ext cx="3383280" cy="3474720"/>
          </a:xfrm>
          <a:prstGeom prst="rect">
            <a:avLst/>
          </a:prstGeom>
          <a:solidFill>
            <a:srgbClr val="2A2A2A"/>
          </a:solidFill>
          <a:ln/>
        </p:spPr>
        <p:txBody>
          <a:bodyPr/>
          <a:lstStyle/>
          <a:p>
            <a:endParaRPr lang="en-GB"/>
          </a:p>
        </p:txBody>
      </p:sp>
      <p:sp>
        <p:nvSpPr>
          <p:cNvPr id="13" name="Shape 11"/>
          <p:cNvSpPr/>
          <p:nvPr/>
        </p:nvSpPr>
        <p:spPr>
          <a:xfrm>
            <a:off x="8197596" y="1645920"/>
            <a:ext cx="3383280" cy="54864"/>
          </a:xfrm>
          <a:prstGeom prst="rect">
            <a:avLst/>
          </a:prstGeom>
          <a:solidFill>
            <a:srgbClr val="FF5353"/>
          </a:solidFill>
          <a:ln/>
        </p:spPr>
        <p:txBody>
          <a:bodyPr/>
          <a:lstStyle/>
          <a:p>
            <a:endParaRPr lang="en-GB"/>
          </a:p>
        </p:txBody>
      </p:sp>
      <p:sp>
        <p:nvSpPr>
          <p:cNvPr id="14" name="Text 12"/>
          <p:cNvSpPr/>
          <p:nvPr/>
        </p:nvSpPr>
        <p:spPr>
          <a:xfrm>
            <a:off x="8426196" y="1965960"/>
            <a:ext cx="2926080" cy="548640"/>
          </a:xfrm>
          <a:prstGeom prst="rect">
            <a:avLst/>
          </a:prstGeom>
          <a:noFill/>
          <a:ln/>
        </p:spPr>
        <p:txBody>
          <a:bodyPr wrap="square" lIns="0" tIns="0" rIns="0" bIns="0" rtlCol="0" anchor="t"/>
          <a:lstStyle/>
          <a:p>
            <a:pPr marL="0" indent="0">
              <a:buNone/>
            </a:pPr>
            <a:r>
              <a:rPr lang="en-US" sz="1500" b="1" dirty="0">
                <a:solidFill>
                  <a:srgbClr val="FFFFFF"/>
                </a:solidFill>
                <a:latin typeface="Arial" pitchFamily="34" charset="0"/>
                <a:ea typeface="Arial" pitchFamily="34" charset="-122"/>
                <a:cs typeface="Arial" pitchFamily="34" charset="-120"/>
              </a:rPr>
              <a:t>The 10-K is your friend</a:t>
            </a:r>
            <a:endParaRPr lang="en-US" sz="1500" dirty="0"/>
          </a:p>
        </p:txBody>
      </p:sp>
      <p:sp>
        <p:nvSpPr>
          <p:cNvPr id="15" name="Text 13"/>
          <p:cNvSpPr/>
          <p:nvPr/>
        </p:nvSpPr>
        <p:spPr>
          <a:xfrm>
            <a:off x="8426196" y="2606040"/>
            <a:ext cx="2926080" cy="2286000"/>
          </a:xfrm>
          <a:prstGeom prst="rect">
            <a:avLst/>
          </a:prstGeom>
          <a:noFill/>
          <a:ln/>
        </p:spPr>
        <p:txBody>
          <a:bodyPr wrap="square" lIns="0" tIns="0" rIns="0" bIns="0" rtlCol="0" anchor="t"/>
          <a:lstStyle/>
          <a:p>
            <a:pPr marL="0" indent="0">
              <a:buNone/>
            </a:pPr>
            <a:r>
              <a:rPr lang="en-US" sz="1300" dirty="0">
                <a:solidFill>
                  <a:srgbClr val="EFEFEF"/>
                </a:solidFill>
                <a:latin typeface="Arial" pitchFamily="34" charset="0"/>
                <a:ea typeface="Arial" pitchFamily="34" charset="-122"/>
                <a:cs typeface="Arial" pitchFamily="34" charset="-120"/>
              </a:rPr>
              <a:t>Endex can read filings. Ask it to source real data like debt maturity schedules directly.</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DCF MODEL · 1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Prompting a Valuation Model</a:t>
            </a:r>
            <a:endParaRPr lang="en-US" sz="3600" dirty="0"/>
          </a:p>
        </p:txBody>
      </p:sp>
      <p:sp>
        <p:nvSpPr>
          <p:cNvPr id="4" name="Shape 2"/>
          <p:cNvSpPr/>
          <p:nvPr/>
        </p:nvSpPr>
        <p:spPr>
          <a:xfrm>
            <a:off x="457200" y="1463040"/>
            <a:ext cx="6217920" cy="4480560"/>
          </a:xfrm>
          <a:prstGeom prst="rect">
            <a:avLst/>
          </a:prstGeom>
          <a:solidFill>
            <a:srgbClr val="1A1A1A"/>
          </a:solidFill>
          <a:ln/>
        </p:spPr>
        <p:txBody>
          <a:bodyPr/>
          <a:lstStyle/>
          <a:p>
            <a:endParaRPr lang="en-GB"/>
          </a:p>
        </p:txBody>
      </p:sp>
      <p:sp>
        <p:nvSpPr>
          <p:cNvPr id="5" name="Text 3"/>
          <p:cNvSpPr/>
          <p:nvPr/>
        </p:nvSpPr>
        <p:spPr>
          <a:xfrm>
            <a:off x="731520" y="1645920"/>
            <a:ext cx="5669280" cy="274320"/>
          </a:xfrm>
          <a:prstGeom prst="rect">
            <a:avLst/>
          </a:prstGeom>
          <a:noFill/>
          <a:ln/>
        </p:spPr>
        <p:txBody>
          <a:bodyPr wrap="square" lIns="0" tIns="0" rIns="0" bIns="0" rtlCol="0" anchor="ctr"/>
          <a:lstStyle/>
          <a:p>
            <a:pPr marL="0" indent="0">
              <a:buNone/>
            </a:pPr>
            <a:r>
              <a:rPr lang="en-US" sz="1200" b="1" dirty="0">
                <a:solidFill>
                  <a:srgbClr val="FF5353"/>
                </a:solidFill>
                <a:latin typeface="Arial" pitchFamily="34" charset="0"/>
                <a:ea typeface="Arial" pitchFamily="34" charset="-122"/>
                <a:cs typeface="Arial" pitchFamily="34" charset="-120"/>
              </a:rPr>
              <a:t>INITIAL PROMPT</a:t>
            </a:r>
            <a:endParaRPr lang="en-US" sz="1200" dirty="0"/>
          </a:p>
        </p:txBody>
      </p:sp>
      <p:sp>
        <p:nvSpPr>
          <p:cNvPr id="6" name="Text 4"/>
          <p:cNvSpPr/>
          <p:nvPr/>
        </p:nvSpPr>
        <p:spPr>
          <a:xfrm>
            <a:off x="731520" y="2057400"/>
            <a:ext cx="5669280" cy="3566160"/>
          </a:xfrm>
          <a:prstGeom prst="rect">
            <a:avLst/>
          </a:prstGeom>
          <a:noFill/>
          <a:ln/>
        </p:spPr>
        <p:txBody>
          <a:bodyPr wrap="square" lIns="0" tIns="0" rIns="0" bIns="0" rtlCol="0" anchor="t"/>
          <a:lstStyle/>
          <a:p>
            <a:pPr marL="0" indent="0">
              <a:buNone/>
            </a:pPr>
            <a:r>
              <a:rPr lang="en-US" sz="1300" dirty="0">
                <a:solidFill>
                  <a:srgbClr val="FFFFFF"/>
                </a:solidFill>
                <a:latin typeface="Arial" pitchFamily="34" charset="0"/>
                <a:ea typeface="Arial" pitchFamily="34" charset="-122"/>
                <a:cs typeface="Arial" pitchFamily="34" charset="-120"/>
              </a:rPr>
              <a:t>Build a DCF model for Coca-Cola. Show the FCF build in detail. Include a PP&amp;E roll-forward, a five-year forecast, and a terminal value using the growing perpetuity method. Discount to yesterday’s date with mid-year discounting. Calculate a WACC using sensible market assumptions.</a:t>
            </a:r>
            <a:endParaRPr lang="en-US" sz="1300" dirty="0"/>
          </a:p>
        </p:txBody>
      </p:sp>
      <p:sp>
        <p:nvSpPr>
          <p:cNvPr id="7" name="Shape 5"/>
          <p:cNvSpPr/>
          <p:nvPr/>
        </p:nvSpPr>
        <p:spPr>
          <a:xfrm>
            <a:off x="6949440" y="1783080"/>
            <a:ext cx="164592" cy="164592"/>
          </a:xfrm>
          <a:prstGeom prst="rect">
            <a:avLst/>
          </a:prstGeom>
          <a:solidFill>
            <a:srgbClr val="FF5353"/>
          </a:solidFill>
          <a:ln/>
        </p:spPr>
        <p:txBody>
          <a:bodyPr/>
          <a:lstStyle/>
          <a:p>
            <a:endParaRPr lang="en-GB"/>
          </a:p>
        </p:txBody>
      </p:sp>
      <p:sp>
        <p:nvSpPr>
          <p:cNvPr id="8" name="Text 6"/>
          <p:cNvSpPr/>
          <p:nvPr/>
        </p:nvSpPr>
        <p:spPr>
          <a:xfrm>
            <a:off x="7269480" y="173736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Name the methodology</a:t>
            </a:r>
            <a:endParaRPr lang="en-US" sz="1400" dirty="0"/>
          </a:p>
        </p:txBody>
      </p:sp>
      <p:sp>
        <p:nvSpPr>
          <p:cNvPr id="9" name="Text 7"/>
          <p:cNvSpPr/>
          <p:nvPr/>
        </p:nvSpPr>
        <p:spPr>
          <a:xfrm>
            <a:off x="7269480" y="205740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Growing perpetuity, mid-year discounting, WACC</a:t>
            </a:r>
            <a:endParaRPr lang="en-US" sz="1300" dirty="0"/>
          </a:p>
        </p:txBody>
      </p:sp>
      <p:sp>
        <p:nvSpPr>
          <p:cNvPr id="10" name="Shape 8"/>
          <p:cNvSpPr/>
          <p:nvPr/>
        </p:nvSpPr>
        <p:spPr>
          <a:xfrm>
            <a:off x="6949440" y="3200400"/>
            <a:ext cx="164592" cy="164592"/>
          </a:xfrm>
          <a:prstGeom prst="rect">
            <a:avLst/>
          </a:prstGeom>
          <a:solidFill>
            <a:srgbClr val="FF5353"/>
          </a:solidFill>
          <a:ln/>
        </p:spPr>
        <p:txBody>
          <a:bodyPr/>
          <a:lstStyle/>
          <a:p>
            <a:endParaRPr lang="en-GB"/>
          </a:p>
        </p:txBody>
      </p:sp>
      <p:sp>
        <p:nvSpPr>
          <p:cNvPr id="11" name="Text 9"/>
          <p:cNvSpPr/>
          <p:nvPr/>
        </p:nvSpPr>
        <p:spPr>
          <a:xfrm>
            <a:off x="7269480" y="315468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Specify the valuation date</a:t>
            </a:r>
            <a:endParaRPr lang="en-US" sz="1400" dirty="0"/>
          </a:p>
        </p:txBody>
      </p:sp>
      <p:sp>
        <p:nvSpPr>
          <p:cNvPr id="12" name="Text 10"/>
          <p:cNvSpPr/>
          <p:nvPr/>
        </p:nvSpPr>
        <p:spPr>
          <a:xfrm>
            <a:off x="7269480" y="347472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“Yesterday” anchors the model in real time</a:t>
            </a:r>
            <a:endParaRPr lang="en-US" sz="1300" dirty="0"/>
          </a:p>
        </p:txBody>
      </p:sp>
      <p:sp>
        <p:nvSpPr>
          <p:cNvPr id="13" name="Shape 11"/>
          <p:cNvSpPr/>
          <p:nvPr/>
        </p:nvSpPr>
        <p:spPr>
          <a:xfrm>
            <a:off x="6949440" y="4617720"/>
            <a:ext cx="164592" cy="164592"/>
          </a:xfrm>
          <a:prstGeom prst="rect">
            <a:avLst/>
          </a:prstGeom>
          <a:solidFill>
            <a:srgbClr val="FF5353"/>
          </a:solidFill>
          <a:ln/>
        </p:spPr>
        <p:txBody>
          <a:bodyPr/>
          <a:lstStyle/>
          <a:p>
            <a:endParaRPr lang="en-GB"/>
          </a:p>
        </p:txBody>
      </p:sp>
      <p:sp>
        <p:nvSpPr>
          <p:cNvPr id="14" name="Text 12"/>
          <p:cNvSpPr/>
          <p:nvPr/>
        </p:nvSpPr>
        <p:spPr>
          <a:xfrm>
            <a:off x="7269480" y="4572000"/>
            <a:ext cx="4462272" cy="274320"/>
          </a:xfrm>
          <a:prstGeom prst="rect">
            <a:avLst/>
          </a:prstGeom>
          <a:noFill/>
          <a:ln/>
        </p:spPr>
        <p:txBody>
          <a:bodyPr wrap="square" lIns="0" tIns="0" rIns="0" bIns="0" rtlCol="0" anchor="ctr"/>
          <a:lstStyle/>
          <a:p>
            <a:pPr marL="0" indent="0">
              <a:buNone/>
            </a:pPr>
            <a:r>
              <a:rPr lang="en-US" sz="1400" b="1" dirty="0">
                <a:solidFill>
                  <a:srgbClr val="1A1A1A"/>
                </a:solidFill>
                <a:latin typeface="Arial" pitchFamily="34" charset="0"/>
                <a:ea typeface="Arial" pitchFamily="34" charset="-122"/>
                <a:cs typeface="Arial" pitchFamily="34" charset="-120"/>
              </a:rPr>
              <a:t>Request supporting schedules</a:t>
            </a:r>
            <a:endParaRPr lang="en-US" sz="1400" dirty="0"/>
          </a:p>
        </p:txBody>
      </p:sp>
      <p:sp>
        <p:nvSpPr>
          <p:cNvPr id="15" name="Text 13"/>
          <p:cNvSpPr/>
          <p:nvPr/>
        </p:nvSpPr>
        <p:spPr>
          <a:xfrm>
            <a:off x="7269480" y="4892040"/>
            <a:ext cx="4462272" cy="731520"/>
          </a:xfrm>
          <a:prstGeom prst="rect">
            <a:avLst/>
          </a:prstGeom>
          <a:noFill/>
          <a:ln/>
        </p:spPr>
        <p:txBody>
          <a:bodyPr wrap="square" lIns="0" tIns="0" rIns="0" bIns="0" rtlCol="0" anchor="ctr"/>
          <a:lstStyle/>
          <a:p>
            <a:pPr marL="0" indent="0">
              <a:buNone/>
            </a:pPr>
            <a:r>
              <a:rPr lang="en-US" sz="1300" dirty="0">
                <a:solidFill>
                  <a:srgbClr val="1A1A1A"/>
                </a:solidFill>
                <a:latin typeface="Arial" pitchFamily="34" charset="0"/>
                <a:ea typeface="Arial" pitchFamily="34" charset="-122"/>
                <a:cs typeface="Arial" pitchFamily="34" charset="-120"/>
              </a:rPr>
              <a:t>PP&amp;E roll-forward, WACC build</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FEFEF"/>
        </a:solidFill>
        <a:effectLst/>
      </p:bgPr>
    </p:bg>
    <p:spTree>
      <p:nvGrpSpPr>
        <p:cNvPr id="1" name=""/>
        <p:cNvGrpSpPr/>
        <p:nvPr/>
      </p:nvGrpSpPr>
      <p:grpSpPr>
        <a:xfrm>
          <a:off x="0" y="0"/>
          <a:ext cx="0" cy="0"/>
          <a:chOff x="0" y="0"/>
          <a:chExt cx="0" cy="0"/>
        </a:xfrm>
      </p:grpSpPr>
      <p:sp>
        <p:nvSpPr>
          <p:cNvPr id="2" name="Text 0"/>
          <p:cNvSpPr/>
          <p:nvPr/>
        </p:nvSpPr>
        <p:spPr>
          <a:xfrm>
            <a:off x="457200" y="365760"/>
            <a:ext cx="5486400" cy="274320"/>
          </a:xfrm>
          <a:prstGeom prst="rect">
            <a:avLst/>
          </a:prstGeom>
          <a:noFill/>
          <a:ln/>
        </p:spPr>
        <p:txBody>
          <a:bodyPr wrap="square" lIns="0" tIns="0" rIns="0" bIns="0" rtlCol="0" anchor="ctr"/>
          <a:lstStyle/>
          <a:p>
            <a:pPr marL="0" indent="0">
              <a:buNone/>
            </a:pPr>
            <a:r>
              <a:rPr lang="en-US" sz="1100" b="1" dirty="0">
                <a:solidFill>
                  <a:srgbClr val="FF5353"/>
                </a:solidFill>
                <a:latin typeface="Arial" pitchFamily="34" charset="0"/>
                <a:ea typeface="Arial" pitchFamily="34" charset="-122"/>
                <a:cs typeface="Arial" pitchFamily="34" charset="-120"/>
              </a:rPr>
              <a:t>DCF MODEL · 2 OF 3</a:t>
            </a:r>
            <a:endParaRPr lang="en-US" sz="1100" dirty="0"/>
          </a:p>
        </p:txBody>
      </p:sp>
      <p:sp>
        <p:nvSpPr>
          <p:cNvPr id="3" name="Text 1"/>
          <p:cNvSpPr/>
          <p:nvPr/>
        </p:nvSpPr>
        <p:spPr>
          <a:xfrm>
            <a:off x="457200" y="685800"/>
            <a:ext cx="11274552" cy="548640"/>
          </a:xfrm>
          <a:prstGeom prst="rect">
            <a:avLst/>
          </a:prstGeom>
          <a:noFill/>
          <a:ln/>
        </p:spPr>
        <p:txBody>
          <a:bodyPr wrap="square" lIns="0" tIns="0" rIns="0" bIns="0" rtlCol="0" anchor="ctr"/>
          <a:lstStyle/>
          <a:p>
            <a:pPr marL="0" indent="0">
              <a:buNone/>
            </a:pPr>
            <a:r>
              <a:rPr lang="en-US" sz="3600" b="1" dirty="0">
                <a:solidFill>
                  <a:srgbClr val="1A1A1A"/>
                </a:solidFill>
                <a:latin typeface="Georgia" pitchFamily="34" charset="0"/>
                <a:ea typeface="Georgia" pitchFamily="34" charset="-122"/>
                <a:cs typeface="Georgia" pitchFamily="34" charset="-120"/>
              </a:rPr>
              <a:t>Key Follow-On Refinements</a:t>
            </a:r>
            <a:endParaRPr lang="en-US" sz="3600" dirty="0"/>
          </a:p>
        </p:txBody>
      </p:sp>
      <p:sp>
        <p:nvSpPr>
          <p:cNvPr id="4" name="Shape 2"/>
          <p:cNvSpPr/>
          <p:nvPr/>
        </p:nvSpPr>
        <p:spPr>
          <a:xfrm>
            <a:off x="781812" y="1527048"/>
            <a:ext cx="27432" cy="3108960"/>
          </a:xfrm>
          <a:prstGeom prst="rect">
            <a:avLst/>
          </a:prstGeom>
          <a:solidFill>
            <a:srgbClr val="788F9D"/>
          </a:solidFill>
          <a:ln/>
        </p:spPr>
        <p:txBody>
          <a:bodyPr/>
          <a:lstStyle/>
          <a:p>
            <a:endParaRPr lang="en-GB"/>
          </a:p>
        </p:txBody>
      </p:sp>
      <p:sp>
        <p:nvSpPr>
          <p:cNvPr id="5" name="Shape 3"/>
          <p:cNvSpPr/>
          <p:nvPr/>
        </p:nvSpPr>
        <p:spPr>
          <a:xfrm>
            <a:off x="731520" y="1463040"/>
            <a:ext cx="128016" cy="128016"/>
          </a:xfrm>
          <a:prstGeom prst="ellipse">
            <a:avLst/>
          </a:prstGeom>
          <a:solidFill>
            <a:srgbClr val="FF5353"/>
          </a:solidFill>
          <a:ln/>
        </p:spPr>
        <p:txBody>
          <a:bodyPr/>
          <a:lstStyle/>
          <a:p>
            <a:endParaRPr lang="en-GB"/>
          </a:p>
        </p:txBody>
      </p:sp>
      <p:sp>
        <p:nvSpPr>
          <p:cNvPr id="6" name="Text 4"/>
          <p:cNvSpPr/>
          <p:nvPr/>
        </p:nvSpPr>
        <p:spPr>
          <a:xfrm>
            <a:off x="1188720" y="142646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1</a:t>
            </a:r>
            <a:endParaRPr lang="en-US" sz="1200" dirty="0"/>
          </a:p>
        </p:txBody>
      </p:sp>
      <p:sp>
        <p:nvSpPr>
          <p:cNvPr id="7" name="Text 5"/>
          <p:cNvSpPr/>
          <p:nvPr/>
        </p:nvSpPr>
        <p:spPr>
          <a:xfrm>
            <a:off x="1508760" y="1426464"/>
            <a:ext cx="9601200" cy="731520"/>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Add FY2025 — the 10-K had been filed; Endex sourced it from the filing</a:t>
            </a:r>
            <a:endParaRPr lang="en-US" sz="1300" dirty="0"/>
          </a:p>
        </p:txBody>
      </p:sp>
      <p:sp>
        <p:nvSpPr>
          <p:cNvPr id="8" name="Shape 6"/>
          <p:cNvSpPr/>
          <p:nvPr/>
        </p:nvSpPr>
        <p:spPr>
          <a:xfrm>
            <a:off x="731520" y="2240280"/>
            <a:ext cx="128016" cy="128016"/>
          </a:xfrm>
          <a:prstGeom prst="ellipse">
            <a:avLst/>
          </a:prstGeom>
          <a:solidFill>
            <a:srgbClr val="FF5353"/>
          </a:solidFill>
          <a:ln/>
        </p:spPr>
        <p:txBody>
          <a:bodyPr/>
          <a:lstStyle/>
          <a:p>
            <a:endParaRPr lang="en-GB"/>
          </a:p>
        </p:txBody>
      </p:sp>
      <p:sp>
        <p:nvSpPr>
          <p:cNvPr id="9" name="Text 7"/>
          <p:cNvSpPr/>
          <p:nvPr/>
        </p:nvSpPr>
        <p:spPr>
          <a:xfrm>
            <a:off x="1188720" y="220370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2</a:t>
            </a:r>
            <a:endParaRPr lang="en-US" sz="1200" dirty="0"/>
          </a:p>
        </p:txBody>
      </p:sp>
      <p:sp>
        <p:nvSpPr>
          <p:cNvPr id="10" name="Text 8"/>
          <p:cNvSpPr/>
          <p:nvPr/>
        </p:nvSpPr>
        <p:spPr>
          <a:xfrm>
            <a:off x="1508760" y="2203704"/>
            <a:ext cx="9601200" cy="731520"/>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Remove hardcoded zeros from the output area — move to Assumptions sheet</a:t>
            </a:r>
            <a:endParaRPr lang="en-US" sz="1300" dirty="0"/>
          </a:p>
        </p:txBody>
      </p:sp>
      <p:sp>
        <p:nvSpPr>
          <p:cNvPr id="11" name="Shape 9"/>
          <p:cNvSpPr/>
          <p:nvPr/>
        </p:nvSpPr>
        <p:spPr>
          <a:xfrm>
            <a:off x="731520" y="3017520"/>
            <a:ext cx="128016" cy="128016"/>
          </a:xfrm>
          <a:prstGeom prst="ellipse">
            <a:avLst/>
          </a:prstGeom>
          <a:solidFill>
            <a:srgbClr val="FF5353"/>
          </a:solidFill>
          <a:ln/>
        </p:spPr>
        <p:txBody>
          <a:bodyPr/>
          <a:lstStyle/>
          <a:p>
            <a:endParaRPr lang="en-GB"/>
          </a:p>
        </p:txBody>
      </p:sp>
      <p:sp>
        <p:nvSpPr>
          <p:cNvPr id="12" name="Text 10"/>
          <p:cNvSpPr/>
          <p:nvPr/>
        </p:nvSpPr>
        <p:spPr>
          <a:xfrm>
            <a:off x="1188720" y="298094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3</a:t>
            </a:r>
            <a:endParaRPr lang="en-US" sz="1200" dirty="0"/>
          </a:p>
        </p:txBody>
      </p:sp>
      <p:sp>
        <p:nvSpPr>
          <p:cNvPr id="13" name="Text 11"/>
          <p:cNvSpPr/>
          <p:nvPr/>
        </p:nvSpPr>
        <p:spPr>
          <a:xfrm>
            <a:off x="1508760" y="2980944"/>
            <a:ext cx="9601200" cy="731520"/>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Make all historical ratios formula-driven, not hardcoded</a:t>
            </a:r>
            <a:endParaRPr lang="en-US" sz="1300" dirty="0"/>
          </a:p>
        </p:txBody>
      </p:sp>
      <p:sp>
        <p:nvSpPr>
          <p:cNvPr id="14" name="Shape 12"/>
          <p:cNvSpPr/>
          <p:nvPr/>
        </p:nvSpPr>
        <p:spPr>
          <a:xfrm>
            <a:off x="731520" y="3794760"/>
            <a:ext cx="128016" cy="128016"/>
          </a:xfrm>
          <a:prstGeom prst="ellipse">
            <a:avLst/>
          </a:prstGeom>
          <a:solidFill>
            <a:srgbClr val="FF5353"/>
          </a:solidFill>
          <a:ln/>
        </p:spPr>
        <p:txBody>
          <a:bodyPr/>
          <a:lstStyle/>
          <a:p>
            <a:endParaRPr lang="en-GB"/>
          </a:p>
        </p:txBody>
      </p:sp>
      <p:sp>
        <p:nvSpPr>
          <p:cNvPr id="15" name="Text 13"/>
          <p:cNvSpPr/>
          <p:nvPr/>
        </p:nvSpPr>
        <p:spPr>
          <a:xfrm>
            <a:off x="1188720" y="375818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4</a:t>
            </a:r>
            <a:endParaRPr lang="en-US" sz="1200" dirty="0"/>
          </a:p>
        </p:txBody>
      </p:sp>
      <p:sp>
        <p:nvSpPr>
          <p:cNvPr id="16" name="Text 14"/>
          <p:cNvSpPr/>
          <p:nvPr/>
        </p:nvSpPr>
        <p:spPr>
          <a:xfrm>
            <a:off x="1508760" y="3758184"/>
            <a:ext cx="9601200" cy="731520"/>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Source WACC inputs from live market data — Treasury yield, Damodaran ERP, beta</a:t>
            </a:r>
            <a:endParaRPr lang="en-US" sz="1300" dirty="0"/>
          </a:p>
        </p:txBody>
      </p:sp>
      <p:sp>
        <p:nvSpPr>
          <p:cNvPr id="17" name="Shape 15"/>
          <p:cNvSpPr/>
          <p:nvPr/>
        </p:nvSpPr>
        <p:spPr>
          <a:xfrm>
            <a:off x="731520" y="4572000"/>
            <a:ext cx="128016" cy="128016"/>
          </a:xfrm>
          <a:prstGeom prst="ellipse">
            <a:avLst/>
          </a:prstGeom>
          <a:solidFill>
            <a:srgbClr val="FF5353"/>
          </a:solidFill>
          <a:ln/>
        </p:spPr>
        <p:txBody>
          <a:bodyPr/>
          <a:lstStyle/>
          <a:p>
            <a:endParaRPr lang="en-GB"/>
          </a:p>
        </p:txBody>
      </p:sp>
      <p:sp>
        <p:nvSpPr>
          <p:cNvPr id="18" name="Text 16"/>
          <p:cNvSpPr/>
          <p:nvPr/>
        </p:nvSpPr>
        <p:spPr>
          <a:xfrm>
            <a:off x="1188720" y="4535424"/>
            <a:ext cx="320040" cy="228600"/>
          </a:xfrm>
          <a:prstGeom prst="rect">
            <a:avLst/>
          </a:prstGeom>
          <a:noFill/>
          <a:ln/>
        </p:spPr>
        <p:txBody>
          <a:bodyPr wrap="square" lIns="0" tIns="0" rIns="0" bIns="0" rtlCol="0" anchor="ctr"/>
          <a:lstStyle/>
          <a:p>
            <a:pPr marL="0" indent="0">
              <a:buNone/>
            </a:pPr>
            <a:r>
              <a:rPr lang="en-US" sz="1200" b="1" dirty="0">
                <a:solidFill>
                  <a:srgbClr val="1A1A1A"/>
                </a:solidFill>
                <a:latin typeface="Arial" pitchFamily="34" charset="0"/>
                <a:ea typeface="Arial" pitchFamily="34" charset="-122"/>
                <a:cs typeface="Arial" pitchFamily="34" charset="-120"/>
              </a:rPr>
              <a:t>5</a:t>
            </a:r>
            <a:endParaRPr lang="en-US" sz="1200" dirty="0"/>
          </a:p>
        </p:txBody>
      </p:sp>
      <p:sp>
        <p:nvSpPr>
          <p:cNvPr id="19" name="Text 17"/>
          <p:cNvSpPr/>
          <p:nvPr/>
        </p:nvSpPr>
        <p:spPr>
          <a:xfrm>
            <a:off x="1508760" y="4535424"/>
            <a:ext cx="9601200" cy="731520"/>
          </a:xfrm>
          <a:prstGeom prst="rect">
            <a:avLst/>
          </a:prstGeom>
          <a:noFill/>
          <a:ln/>
        </p:spPr>
        <p:txBody>
          <a:bodyPr wrap="square" lIns="0" tIns="0" rIns="0" bIns="0" rtlCol="0" anchor="t"/>
          <a:lstStyle/>
          <a:p>
            <a:pPr marL="0" indent="0">
              <a:buNone/>
            </a:pPr>
            <a:r>
              <a:rPr lang="en-US" sz="1300" dirty="0">
                <a:solidFill>
                  <a:srgbClr val="1A1A1A"/>
                </a:solidFill>
                <a:latin typeface="Arial" pitchFamily="34" charset="0"/>
                <a:ea typeface="Arial" pitchFamily="34" charset="-122"/>
                <a:cs typeface="Arial" pitchFamily="34" charset="-120"/>
              </a:rPr>
              <a:t>Add a sensitivity table for terminal growth rate vs WACC</a:t>
            </a:r>
            <a:endParaRPr lang="en-US" sz="1300" dirty="0"/>
          </a:p>
        </p:txBody>
      </p:sp>
      <p:sp>
        <p:nvSpPr>
          <p:cNvPr id="20" name="Text 18"/>
          <p:cNvSpPr/>
          <p:nvPr/>
        </p:nvSpPr>
        <p:spPr>
          <a:xfrm>
            <a:off x="457200" y="5852160"/>
            <a:ext cx="11274552" cy="365760"/>
          </a:xfrm>
          <a:prstGeom prst="rect">
            <a:avLst/>
          </a:prstGeom>
          <a:noFill/>
          <a:ln/>
        </p:spPr>
        <p:txBody>
          <a:bodyPr wrap="square" lIns="0" tIns="0" rIns="0" bIns="0" rtlCol="0" anchor="ctr"/>
          <a:lstStyle/>
          <a:p>
            <a:pPr marL="0" indent="0">
              <a:buNone/>
            </a:pPr>
            <a:r>
              <a:rPr lang="en-US" sz="1200" i="1" dirty="0">
                <a:solidFill>
                  <a:srgbClr val="959595"/>
                </a:solidFill>
                <a:latin typeface="Arial" pitchFamily="34" charset="0"/>
                <a:ea typeface="Arial" pitchFamily="34" charset="-122"/>
                <a:cs typeface="Arial" pitchFamily="34" charset="-120"/>
              </a:rPr>
              <a:t>Endex identified and corrected its own hardcoding errors when prompted — the key is knowing what to look for.</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1195</Words>
  <Application>Microsoft Office PowerPoint</Application>
  <PresentationFormat>Widescreen</PresentationFormat>
  <Paragraphs>154</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AI-Powered Financial Modelling with Endex</dc:title>
  <dc:subject>PptxGenJS Presentation</dc:subject>
  <dc:creator>Financial Edge</dc:creator>
  <cp:lastModifiedBy>Alastair Matchett</cp:lastModifiedBy>
  <cp:revision>1</cp:revision>
  <dcterms:created xsi:type="dcterms:W3CDTF">2026-04-14T10:42:04Z</dcterms:created>
  <dcterms:modified xsi:type="dcterms:W3CDTF">2026-04-15T09:10:47Z</dcterms:modified>
</cp:coreProperties>
</file>