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4"/>
  </p:sldMasterIdLst>
  <p:notesMasterIdLst>
    <p:notesMasterId r:id="rId18"/>
  </p:notesMasterIdLst>
  <p:handoutMasterIdLst>
    <p:handoutMasterId r:id="rId19"/>
  </p:handoutMasterIdLst>
  <p:sldIdLst>
    <p:sldId id="259" r:id="rId5"/>
    <p:sldId id="257" r:id="rId6"/>
    <p:sldId id="281" r:id="rId7"/>
    <p:sldId id="282" r:id="rId8"/>
    <p:sldId id="289" r:id="rId9"/>
    <p:sldId id="313" r:id="rId10"/>
    <p:sldId id="290" r:id="rId11"/>
    <p:sldId id="291" r:id="rId12"/>
    <p:sldId id="292" r:id="rId13"/>
    <p:sldId id="276" r:id="rId14"/>
    <p:sldId id="294" r:id="rId15"/>
    <p:sldId id="295" r:id="rId16"/>
    <p:sldId id="270" r:id="rId17"/>
  </p:sldIdLst>
  <p:sldSz cx="12192000" cy="6858000"/>
  <p:notesSz cx="7077075" cy="9363075"/>
  <p:custDataLst>
    <p:tags r:id="rId20"/>
  </p:custDataLst>
  <p:defaultTextStyle>
    <a:defPPr>
      <a:defRPr lang="en-US"/>
    </a:defPPr>
    <a:lvl1pPr marL="0" algn="l" defTabSz="457154" rtl="0" eaLnBrk="1" latinLnBrk="0" hangingPunct="1">
      <a:defRPr sz="1800" kern="1200">
        <a:solidFill>
          <a:schemeClr val="tx1"/>
        </a:solidFill>
        <a:latin typeface="+mn-lt"/>
        <a:ea typeface="+mn-ea"/>
        <a:cs typeface="+mn-cs"/>
      </a:defRPr>
    </a:lvl1pPr>
    <a:lvl2pPr marL="457154" algn="l" defTabSz="457154" rtl="0" eaLnBrk="1" latinLnBrk="0" hangingPunct="1">
      <a:defRPr sz="1800" kern="1200">
        <a:solidFill>
          <a:schemeClr val="tx1"/>
        </a:solidFill>
        <a:latin typeface="+mn-lt"/>
        <a:ea typeface="+mn-ea"/>
        <a:cs typeface="+mn-cs"/>
      </a:defRPr>
    </a:lvl2pPr>
    <a:lvl3pPr marL="914309" algn="l" defTabSz="457154" rtl="0" eaLnBrk="1" latinLnBrk="0" hangingPunct="1">
      <a:defRPr sz="1800" kern="1200">
        <a:solidFill>
          <a:schemeClr val="tx1"/>
        </a:solidFill>
        <a:latin typeface="+mn-lt"/>
        <a:ea typeface="+mn-ea"/>
        <a:cs typeface="+mn-cs"/>
      </a:defRPr>
    </a:lvl3pPr>
    <a:lvl4pPr marL="1371463" algn="l" defTabSz="457154" rtl="0" eaLnBrk="1" latinLnBrk="0" hangingPunct="1">
      <a:defRPr sz="1800" kern="1200">
        <a:solidFill>
          <a:schemeClr val="tx1"/>
        </a:solidFill>
        <a:latin typeface="+mn-lt"/>
        <a:ea typeface="+mn-ea"/>
        <a:cs typeface="+mn-cs"/>
      </a:defRPr>
    </a:lvl4pPr>
    <a:lvl5pPr marL="1828617" algn="l" defTabSz="457154" rtl="0" eaLnBrk="1" latinLnBrk="0" hangingPunct="1">
      <a:defRPr sz="1800" kern="1200">
        <a:solidFill>
          <a:schemeClr val="tx1"/>
        </a:solidFill>
        <a:latin typeface="+mn-lt"/>
        <a:ea typeface="+mn-ea"/>
        <a:cs typeface="+mn-cs"/>
      </a:defRPr>
    </a:lvl5pPr>
    <a:lvl6pPr marL="2285771" algn="l" defTabSz="457154" rtl="0" eaLnBrk="1" latinLnBrk="0" hangingPunct="1">
      <a:defRPr sz="1800" kern="1200">
        <a:solidFill>
          <a:schemeClr val="tx1"/>
        </a:solidFill>
        <a:latin typeface="+mn-lt"/>
        <a:ea typeface="+mn-ea"/>
        <a:cs typeface="+mn-cs"/>
      </a:defRPr>
    </a:lvl6pPr>
    <a:lvl7pPr marL="2742926" algn="l" defTabSz="457154" rtl="0" eaLnBrk="1" latinLnBrk="0" hangingPunct="1">
      <a:defRPr sz="1800" kern="1200">
        <a:solidFill>
          <a:schemeClr val="tx1"/>
        </a:solidFill>
        <a:latin typeface="+mn-lt"/>
        <a:ea typeface="+mn-ea"/>
        <a:cs typeface="+mn-cs"/>
      </a:defRPr>
    </a:lvl7pPr>
    <a:lvl8pPr marL="3200080" algn="l" defTabSz="457154" rtl="0" eaLnBrk="1" latinLnBrk="0" hangingPunct="1">
      <a:defRPr sz="1800" kern="1200">
        <a:solidFill>
          <a:schemeClr val="tx1"/>
        </a:solidFill>
        <a:latin typeface="+mn-lt"/>
        <a:ea typeface="+mn-ea"/>
        <a:cs typeface="+mn-cs"/>
      </a:defRPr>
    </a:lvl8pPr>
    <a:lvl9pPr marL="3657234" algn="l" defTabSz="457154"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binovich, Margarita" initials="RM" lastIdx="14" clrIdx="0">
    <p:extLst>
      <p:ext uri="{19B8F6BF-5375-455C-9EA6-DF929625EA0E}">
        <p15:presenceInfo xmlns:p15="http://schemas.microsoft.com/office/powerpoint/2012/main" userId="S::margarita.rabinovich@blackrock.com::cb8bfaaa-cdaa-4d0a-8c16-4dde4f0ad064" providerId="AD"/>
      </p:ext>
    </p:extLst>
  </p:cmAuthor>
  <p:cmAuthor id="2" name="rob smith" initials="rs" lastIdx="46" clrIdx="1">
    <p:extLst>
      <p:ext uri="{19B8F6BF-5375-455C-9EA6-DF929625EA0E}">
        <p15:presenceInfo xmlns:p15="http://schemas.microsoft.com/office/powerpoint/2012/main" userId="2fc1207852d224b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F7EC"/>
    <a:srgbClr val="80A0C0"/>
    <a:srgbClr val="D7ECFD"/>
    <a:srgbClr val="F15A29"/>
    <a:srgbClr val="AA53AC"/>
    <a:srgbClr val="025E30"/>
    <a:srgbClr val="17A9D9"/>
    <a:srgbClr val="085393"/>
    <a:srgbClr val="163260"/>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C2411D7-A4DC-4992-A8DF-71BB19D13872}" v="42" dt="2025-10-13T14:13:52.32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557" autoAdjust="0"/>
    <p:restoredTop sz="95097" autoAdjust="0"/>
  </p:normalViewPr>
  <p:slideViewPr>
    <p:cSldViewPr snapToGrid="0">
      <p:cViewPr varScale="1">
        <p:scale>
          <a:sx n="111" d="100"/>
          <a:sy n="111" d="100"/>
        </p:scale>
        <p:origin x="846" y="318"/>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71" d="100"/>
          <a:sy n="71" d="100"/>
        </p:scale>
        <p:origin x="2918" y="6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Jones" userId="01261770-6bf9-4a12-89e7-e0f17686b8b7" providerId="ADAL" clId="{1A5E1A30-7D66-4A2B-BD6D-A8A65986FCCE}"/>
    <pc:docChg chg="undo custSel modSld">
      <pc:chgData name="Andrew Jones" userId="01261770-6bf9-4a12-89e7-e0f17686b8b7" providerId="ADAL" clId="{1A5E1A30-7D66-4A2B-BD6D-A8A65986FCCE}" dt="2025-10-13T14:13:52.325" v="85" actId="1035"/>
      <pc:docMkLst>
        <pc:docMk/>
      </pc:docMkLst>
      <pc:sldChg chg="modSp mod">
        <pc:chgData name="Andrew Jones" userId="01261770-6bf9-4a12-89e7-e0f17686b8b7" providerId="ADAL" clId="{1A5E1A30-7D66-4A2B-BD6D-A8A65986FCCE}" dt="2025-10-13T14:10:14.538" v="61" actId="404"/>
        <pc:sldMkLst>
          <pc:docMk/>
          <pc:sldMk cId="1703767671" sldId="282"/>
        </pc:sldMkLst>
        <pc:graphicFrameChg chg="modGraphic">
          <ac:chgData name="Andrew Jones" userId="01261770-6bf9-4a12-89e7-e0f17686b8b7" providerId="ADAL" clId="{1A5E1A30-7D66-4A2B-BD6D-A8A65986FCCE}" dt="2025-10-13T14:10:14.538" v="61" actId="404"/>
          <ac:graphicFrameMkLst>
            <pc:docMk/>
            <pc:sldMk cId="1703767671" sldId="282"/>
            <ac:graphicFrameMk id="3" creationId="{4D7A6041-89C2-7A4F-94E5-EF2D96011510}"/>
          </ac:graphicFrameMkLst>
        </pc:graphicFrameChg>
      </pc:sldChg>
      <pc:sldChg chg="addSp delSp modSp mod">
        <pc:chgData name="Andrew Jones" userId="01261770-6bf9-4a12-89e7-e0f17686b8b7" providerId="ADAL" clId="{1A5E1A30-7D66-4A2B-BD6D-A8A65986FCCE}" dt="2025-10-13T14:13:52.325" v="85" actId="1035"/>
        <pc:sldMkLst>
          <pc:docMk/>
          <pc:sldMk cId="3779874898" sldId="292"/>
        </pc:sldMkLst>
        <pc:spChg chg="mod">
          <ac:chgData name="Andrew Jones" userId="01261770-6bf9-4a12-89e7-e0f17686b8b7" providerId="ADAL" clId="{1A5E1A30-7D66-4A2B-BD6D-A8A65986FCCE}" dt="2025-10-13T14:13:52.325" v="85" actId="1035"/>
          <ac:spMkLst>
            <pc:docMk/>
            <pc:sldMk cId="3779874898" sldId="292"/>
            <ac:spMk id="41" creationId="{4FDC3BE5-8EEA-4375-BAB7-A30166402EDC}"/>
          </ac:spMkLst>
        </pc:spChg>
        <pc:grpChg chg="mod ord">
          <ac:chgData name="Andrew Jones" userId="01261770-6bf9-4a12-89e7-e0f17686b8b7" providerId="ADAL" clId="{1A5E1A30-7D66-4A2B-BD6D-A8A65986FCCE}" dt="2025-10-13T14:13:52.325" v="85" actId="1035"/>
          <ac:grpSpMkLst>
            <pc:docMk/>
            <pc:sldMk cId="3779874898" sldId="292"/>
            <ac:grpSpMk id="48" creationId="{A1B0F2CE-F7C6-4BC0-9D58-8FB05167EF42}"/>
          </ac:grpSpMkLst>
        </pc:grpChg>
        <pc:picChg chg="del">
          <ac:chgData name="Andrew Jones" userId="01261770-6bf9-4a12-89e7-e0f17686b8b7" providerId="ADAL" clId="{1A5E1A30-7D66-4A2B-BD6D-A8A65986FCCE}" dt="2025-10-13T14:06:40.549" v="18" actId="478"/>
          <ac:picMkLst>
            <pc:docMk/>
            <pc:sldMk cId="3779874898" sldId="292"/>
            <ac:picMk id="3" creationId="{25B8B2F7-97DE-234F-A862-B275BC5A2392}"/>
          </ac:picMkLst>
        </pc:picChg>
        <pc:picChg chg="mod">
          <ac:chgData name="Andrew Jones" userId="01261770-6bf9-4a12-89e7-e0f17686b8b7" providerId="ADAL" clId="{1A5E1A30-7D66-4A2B-BD6D-A8A65986FCCE}" dt="2025-10-13T14:13:52.325" v="85" actId="1035"/>
          <ac:picMkLst>
            <pc:docMk/>
            <pc:sldMk cId="3779874898" sldId="292"/>
            <ac:picMk id="15" creationId="{7FD1E8B0-915F-4FE4-8A09-A68A64CEDBEC}"/>
          </ac:picMkLst>
        </pc:picChg>
        <pc:picChg chg="mod">
          <ac:chgData name="Andrew Jones" userId="01261770-6bf9-4a12-89e7-e0f17686b8b7" providerId="ADAL" clId="{1A5E1A30-7D66-4A2B-BD6D-A8A65986FCCE}" dt="2025-10-13T14:13:52.325" v="85" actId="1035"/>
          <ac:picMkLst>
            <pc:docMk/>
            <pc:sldMk cId="3779874898" sldId="292"/>
            <ac:picMk id="44" creationId="{7DE1CD01-0EC7-4106-8B74-502D6A262FB7}"/>
          </ac:picMkLst>
        </pc:picChg>
        <pc:picChg chg="add del mod">
          <ac:chgData name="Andrew Jones" userId="01261770-6bf9-4a12-89e7-e0f17686b8b7" providerId="ADAL" clId="{1A5E1A30-7D66-4A2B-BD6D-A8A65986FCCE}" dt="2025-10-13T14:05:33.982" v="9" actId="478"/>
          <ac:picMkLst>
            <pc:docMk/>
            <pc:sldMk cId="3779874898" sldId="292"/>
            <ac:picMk id="1026" creationId="{6335C4A9-E963-C298-9EEE-2C0C94835B8B}"/>
          </ac:picMkLst>
        </pc:picChg>
        <pc:picChg chg="add del mod">
          <ac:chgData name="Andrew Jones" userId="01261770-6bf9-4a12-89e7-e0f17686b8b7" providerId="ADAL" clId="{1A5E1A30-7D66-4A2B-BD6D-A8A65986FCCE}" dt="2025-10-13T14:13:52.325" v="85" actId="1035"/>
          <ac:picMkLst>
            <pc:docMk/>
            <pc:sldMk cId="3779874898" sldId="292"/>
            <ac:picMk id="1028" creationId="{5F708B30-C15D-A6B3-C5A0-6599BB3DFDB2}"/>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799526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728663" y="1169988"/>
            <a:ext cx="5619750" cy="3160712"/>
          </a:xfrm>
          <a:prstGeom prst="rect">
            <a:avLst/>
          </a:prstGeom>
          <a:noFill/>
          <a:ln w="12700">
            <a:solidFill>
              <a:prstClr val="black"/>
            </a:solidFill>
          </a:ln>
        </p:spPr>
        <p:txBody>
          <a:bodyPr vert="horz" lIns="93940" tIns="46970" rIns="93940" bIns="46970" rtlCol="0" anchor="ctr"/>
          <a:lstStyle/>
          <a:p>
            <a:endParaRPr lang="en-US"/>
          </a:p>
        </p:txBody>
      </p:sp>
      <p:sp>
        <p:nvSpPr>
          <p:cNvPr id="5" name="Notes Placeholder 4"/>
          <p:cNvSpPr>
            <a:spLocks noGrp="1"/>
          </p:cNvSpPr>
          <p:nvPr>
            <p:ph type="body" sz="quarter" idx="3"/>
          </p:nvPr>
        </p:nvSpPr>
        <p:spPr>
          <a:xfrm>
            <a:off x="707708" y="4505979"/>
            <a:ext cx="5661660" cy="3686712"/>
          </a:xfrm>
          <a:prstGeom prst="rect">
            <a:avLst/>
          </a:prstGeom>
        </p:spPr>
        <p:txBody>
          <a:bodyPr vert="horz" lIns="93940" tIns="46970" rIns="93940" bIns="4697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88492492"/>
      </p:ext>
    </p:extLst>
  </p:cSld>
  <p:clrMap bg1="lt1" tx1="dk1" bg2="lt2" tx2="dk2" accent1="accent1" accent2="accent2" accent3="accent3" accent4="accent4" accent5="accent5" accent6="accent6" hlink="hlink" folHlink="folHlink"/>
  <p:notesStyle>
    <a:lvl1pPr marL="0" algn="l" defTabSz="914309" rtl="0" eaLnBrk="1" latinLnBrk="0" hangingPunct="1">
      <a:defRPr sz="1200" kern="1200">
        <a:solidFill>
          <a:schemeClr val="tx1"/>
        </a:solidFill>
        <a:latin typeface="+mn-lt"/>
        <a:ea typeface="+mn-ea"/>
        <a:cs typeface="+mn-cs"/>
      </a:defRPr>
    </a:lvl1pPr>
    <a:lvl2pPr marL="457154" algn="l" defTabSz="914309" rtl="0" eaLnBrk="1" latinLnBrk="0" hangingPunct="1">
      <a:defRPr sz="1200" kern="1200">
        <a:solidFill>
          <a:schemeClr val="tx1"/>
        </a:solidFill>
        <a:latin typeface="+mn-lt"/>
        <a:ea typeface="+mn-ea"/>
        <a:cs typeface="+mn-cs"/>
      </a:defRPr>
    </a:lvl2pPr>
    <a:lvl3pPr marL="914309" algn="l" defTabSz="914309" rtl="0" eaLnBrk="1" latinLnBrk="0" hangingPunct="1">
      <a:defRPr sz="1200" kern="1200">
        <a:solidFill>
          <a:schemeClr val="tx1"/>
        </a:solidFill>
        <a:latin typeface="+mn-lt"/>
        <a:ea typeface="+mn-ea"/>
        <a:cs typeface="+mn-cs"/>
      </a:defRPr>
    </a:lvl3pPr>
    <a:lvl4pPr marL="1371463" algn="l" defTabSz="914309" rtl="0" eaLnBrk="1" latinLnBrk="0" hangingPunct="1">
      <a:defRPr sz="1200" kern="1200">
        <a:solidFill>
          <a:schemeClr val="tx1"/>
        </a:solidFill>
        <a:latin typeface="+mn-lt"/>
        <a:ea typeface="+mn-ea"/>
        <a:cs typeface="+mn-cs"/>
      </a:defRPr>
    </a:lvl4pPr>
    <a:lvl5pPr marL="1828617" algn="l" defTabSz="914309" rtl="0" eaLnBrk="1" latinLnBrk="0" hangingPunct="1">
      <a:defRPr sz="1200" kern="1200">
        <a:solidFill>
          <a:schemeClr val="tx1"/>
        </a:solidFill>
        <a:latin typeface="+mn-lt"/>
        <a:ea typeface="+mn-ea"/>
        <a:cs typeface="+mn-cs"/>
      </a:defRPr>
    </a:lvl5pPr>
    <a:lvl6pPr marL="2285771" algn="l" defTabSz="914309" rtl="0" eaLnBrk="1" latinLnBrk="0" hangingPunct="1">
      <a:defRPr sz="1200" kern="1200">
        <a:solidFill>
          <a:schemeClr val="tx1"/>
        </a:solidFill>
        <a:latin typeface="+mn-lt"/>
        <a:ea typeface="+mn-ea"/>
        <a:cs typeface="+mn-cs"/>
      </a:defRPr>
    </a:lvl6pPr>
    <a:lvl7pPr marL="2742926" algn="l" defTabSz="914309" rtl="0" eaLnBrk="1" latinLnBrk="0" hangingPunct="1">
      <a:defRPr sz="1200" kern="1200">
        <a:solidFill>
          <a:schemeClr val="tx1"/>
        </a:solidFill>
        <a:latin typeface="+mn-lt"/>
        <a:ea typeface="+mn-ea"/>
        <a:cs typeface="+mn-cs"/>
      </a:defRPr>
    </a:lvl7pPr>
    <a:lvl8pPr marL="3200080" algn="l" defTabSz="914309" rtl="0" eaLnBrk="1" latinLnBrk="0" hangingPunct="1">
      <a:defRPr sz="1200" kern="1200">
        <a:solidFill>
          <a:schemeClr val="tx1"/>
        </a:solidFill>
        <a:latin typeface="+mn-lt"/>
        <a:ea typeface="+mn-ea"/>
        <a:cs typeface="+mn-cs"/>
      </a:defRPr>
    </a:lvl8pPr>
    <a:lvl9pPr marL="3657234" algn="l" defTabSz="914309"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28663" y="1169988"/>
            <a:ext cx="5619750" cy="3160712"/>
          </a:xfrm>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31191142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a:t>In leveraged buyout deals, banks and bondholders usually ask for collaterals to sponsored companies to hedge credit risks associated with the deal. What is collateral? </a:t>
            </a:r>
            <a:endParaRPr lang="fr-FR" dirty="0"/>
          </a:p>
          <a:p>
            <a:pPr marL="230109" indent="-230109">
              <a:buFont typeface="+mj-lt"/>
              <a:buAutoNum type="arabicPeriod"/>
            </a:pPr>
            <a:r>
              <a:rPr lang="en-US" dirty="0"/>
              <a:t>Collateral is an asset or property that an individual or entity offers to lenders as security for a loan. Collateral is acting as a protection against a loss in a bankruptcy from the lender’s perspective and help borrowers to get financed.</a:t>
            </a:r>
            <a:endParaRPr lang="fr-FR" dirty="0"/>
          </a:p>
          <a:p>
            <a:pPr marL="230109" indent="-230109">
              <a:buFont typeface="+mj-lt"/>
              <a:buAutoNum type="arabicPeriod"/>
            </a:pPr>
            <a:r>
              <a:rPr lang="en-US" dirty="0"/>
              <a:t>Collaterals vary a lot from properties to accounts receivables, but in the leveraged loan market, collateral usually includes all the tangible and intangible assets of the borrower with a lien. A lien is a legal right acquired in one's property by a creditor. A lien generally stays in effect until the underlying obligation to the creditor is satisfied. If the underlying obligation is not satisfied, the creditor may be able to take possession of the property involved. </a:t>
            </a:r>
            <a:endParaRPr lang="fr-FR" dirty="0"/>
          </a:p>
          <a:p>
            <a:pPr marL="230109" indent="-230109">
              <a:buFont typeface="+mj-lt"/>
              <a:buAutoNum type="arabicPeriod"/>
            </a:pPr>
            <a:r>
              <a:rPr lang="en-US" dirty="0"/>
              <a:t>Because of the higher risk of default, in most of the cases, leveraged loans, specifically for a revolving credit facility and term loan A are collateralized with 1st lien. There are sometimes 2nd lien loans, which sit below a 1st lien loan in the capital structure and is secured only if there is asset value left after securing 1st lien loans in a bankruptcy</a:t>
            </a:r>
            <a:endParaRPr lang="fr-FR" dirty="0"/>
          </a:p>
        </p:txBody>
      </p:sp>
    </p:spTree>
    <p:extLst>
      <p:ext uri="{BB962C8B-B14F-4D97-AF65-F5344CB8AC3E}">
        <p14:creationId xmlns:p14="http://schemas.microsoft.com/office/powerpoint/2010/main" val="30691859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100" dirty="0"/>
              <a:t>There are several types of fees around financing. In this chapter, we will cover typical financing-related fees. Most often, fees are paid on a lender’s final allocation. Therefore, loan arranger banks, called Lead Arranger or Bookrunner, take a larger amount of fees. </a:t>
            </a:r>
            <a:endParaRPr lang="fr-FR" sz="1100" dirty="0"/>
          </a:p>
          <a:p>
            <a:pPr marL="230109" indent="-230109">
              <a:buFont typeface="+mj-lt"/>
              <a:buAutoNum type="arabicPeriod"/>
            </a:pPr>
            <a:r>
              <a:rPr lang="en-US" sz="1100" dirty="0"/>
              <a:t>For bank loans, there is interest rate that is charged annually or bi-annually on the amount of principal. In addition to interest rates, there are several one-time costs that borrowers are obliged to pay. First, upfront fee is a fee paid to all bank lenders generally in exchange for arrangement of loans. Arrangement fee is also paid in exchange for arrangement of loans, but only paid to arrangement banks that led a transaction. Commitment fee is a fee for banks’ commitment to lend money whenever borrowers need financing. Facility fee is another type of commitment fee paid on a facility’s entire commitment amount, regardless of usage. Lastly, prepayment fee is associated with prepayment as a penalty. </a:t>
            </a:r>
            <a:endParaRPr lang="fr-FR" sz="1100" dirty="0"/>
          </a:p>
          <a:p>
            <a:pPr marL="230109" indent="-230109">
              <a:buFont typeface="+mj-lt"/>
              <a:buAutoNum type="arabicPeriod"/>
            </a:pPr>
            <a:r>
              <a:rPr lang="en-US" sz="1100" dirty="0"/>
              <a:t>For bonds, registration fees are paid to a certain regulatory authority to register notes. Also, investment banks that underwrite bonds will be paid underwriting fees.</a:t>
            </a:r>
            <a:endParaRPr lang="fr-FR" sz="1100" dirty="0"/>
          </a:p>
          <a:p>
            <a:pPr marL="230109" indent="-230109">
              <a:buFont typeface="+mj-lt"/>
              <a:buAutoNum type="arabicPeriod"/>
            </a:pPr>
            <a:r>
              <a:rPr lang="en-US" sz="1100" dirty="0"/>
              <a:t>Calculation of financing-related fees is usually "fee percent x the initial principal amount of loans or bonds". For example, if a private equity fund agreed on a capital structure like this. Revolving credit facility of $150mm, term loan A of $360mm, term loan B of $240mm, and subordinated notes of $180m. In this case, the total financing fee will be $9.6m. For revolving credit facilities, on the capital structure, it is given as undrawn basis so the amount is 0. But, in a calculation of financing fees, its commitment amount is multiplied by the associated financing costs.</a:t>
            </a:r>
            <a:endParaRPr lang="fr-FR" sz="1100" dirty="0"/>
          </a:p>
        </p:txBody>
      </p:sp>
    </p:spTree>
    <p:extLst>
      <p:ext uri="{BB962C8B-B14F-4D97-AF65-F5344CB8AC3E}">
        <p14:creationId xmlns:p14="http://schemas.microsoft.com/office/powerpoint/2010/main" val="17579429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dirty="0"/>
              <a:t>The debt structure is decided, considering multiple elements. Key elements are 1)Financing Cost, 2)Relationship, 3)Certainty of Financing, 4)Refinance Opportunities, 5)Cashflow Impact, and 6)Covenants. The optimal capital structure may vary deal by deal, taking into account these components. For financing costs, generally, bank loans are cheaper, but the cash flow impact is large because of straight amortization. On the other hand, subordinated bond typically has less restrictive covenants or limitations and coupon-only payments with pay down due upon maturity of the debt. Thus, it is not as painful as bank loans for borrowers, but the certainty of financing is highly dependent on the capital market situation, and refinance is costly because most of the bonds are non-callable. Therefore, in leveraged finance, an acquirer will analyze each element and figure out what is positive or negative with a select capital structure.</a:t>
            </a:r>
            <a:endParaRPr lang="fr-FR" sz="1200" dirty="0"/>
          </a:p>
        </p:txBody>
      </p:sp>
    </p:spTree>
    <p:extLst>
      <p:ext uri="{BB962C8B-B14F-4D97-AF65-F5344CB8AC3E}">
        <p14:creationId xmlns:p14="http://schemas.microsoft.com/office/powerpoint/2010/main" val="32388439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5020902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100" dirty="0"/>
              <a:t>In leveraged financing, many types of debt instruments are utilized. In every deal, a financial sponsor such as a private equity firm and a strategic buyer negotiate with banks on the best capital structure. Leveraged finance debt can be classified into three types: Pro-rata, Seller, and Institutional.</a:t>
            </a:r>
            <a:endParaRPr lang="fr-FR" sz="1100" dirty="0"/>
          </a:p>
          <a:p>
            <a:pPr marL="230109" indent="-230109">
              <a:buFont typeface="+mj-lt"/>
              <a:buAutoNum type="arabicPeriod"/>
            </a:pPr>
            <a:r>
              <a:rPr lang="en-US" sz="1100" dirty="0"/>
              <a:t>The Pro-rata portion consists of the revolving credit facility and term loan A</a:t>
            </a:r>
            <a:endParaRPr lang="fr-FR" sz="1100" dirty="0"/>
          </a:p>
          <a:p>
            <a:pPr marL="690280" lvl="1" indent="-230109">
              <a:buFont typeface="+mj-lt"/>
              <a:buAutoNum type="arabicPeriod"/>
            </a:pPr>
            <a:r>
              <a:rPr lang="en-US" sz="1100" dirty="0"/>
              <a:t>Which are packaged together and distributed among participating banks. For example, if three banks participate in a deal, each bank will own a proportionated amount of a revolving credit facility and term loan A. It is like 40% for a lead bank and 30% for the rest two banks each.</a:t>
            </a:r>
            <a:endParaRPr lang="fr-FR" sz="1100" dirty="0"/>
          </a:p>
          <a:p>
            <a:pPr marL="230109" indent="-230109">
              <a:buFont typeface="+mj-lt"/>
              <a:buAutoNum type="arabicPeriod"/>
            </a:pPr>
            <a:r>
              <a:rPr lang="en-US" sz="1100" dirty="0"/>
              <a:t>Seller loan is another way of financing to help leveraged buyout. The existing owners of a target company provide loans.</a:t>
            </a:r>
            <a:endParaRPr lang="fr-FR" sz="1100" dirty="0"/>
          </a:p>
          <a:p>
            <a:pPr marL="230109" indent="-230109">
              <a:buFont typeface="+mj-lt"/>
              <a:buAutoNum type="arabicPeriod"/>
            </a:pPr>
            <a:r>
              <a:rPr lang="en-US" sz="1100" dirty="0"/>
              <a:t>Institutional debt consists of some of the term loans such as term loan B, bonds, mezzanine, and preferred shares.</a:t>
            </a:r>
            <a:endParaRPr lang="fr-FR" sz="1100" dirty="0"/>
          </a:p>
          <a:p>
            <a:pPr marL="230109" indent="-230109">
              <a:buFont typeface="+mj-lt"/>
              <a:buAutoNum type="arabicPeriod"/>
            </a:pPr>
            <a:r>
              <a:rPr lang="en-US" sz="1100" dirty="0"/>
              <a:t>Those are generally arranged by investment banks and taken by institutional investors. That is the reason why the industry experts call this debt "institutional debt".  Banks sometimes take this portion as well. </a:t>
            </a:r>
          </a:p>
          <a:p>
            <a:pPr marL="230109" indent="-230109">
              <a:buFont typeface="+mj-lt"/>
              <a:buAutoNum type="arabicPeriod"/>
            </a:pPr>
            <a:r>
              <a:rPr lang="en-US" sz="1100" dirty="0"/>
              <a:t>In leveraged finance, the expected ratings of notes are high-yield. In terms of ratings, BB+ or below because of high leverage.</a:t>
            </a:r>
          </a:p>
          <a:p>
            <a:pPr marL="230109" indent="-230109">
              <a:buFont typeface="+mj-lt"/>
              <a:buAutoNum type="arabicPeriod"/>
            </a:pPr>
            <a:r>
              <a:rPr lang="en-US" sz="1100" dirty="0"/>
              <a:t>In this section, we will focus on several types of loans that are frequently used in leveraged finance. Those are revolving credit facility, term loan A, term loan B/C/D, notes, and mezzanine debt.</a:t>
            </a:r>
            <a:endParaRPr lang="fr-FR" sz="1100" dirty="0"/>
          </a:p>
        </p:txBody>
      </p:sp>
    </p:spTree>
    <p:extLst>
      <p:ext uri="{BB962C8B-B14F-4D97-AF65-F5344CB8AC3E}">
        <p14:creationId xmlns:p14="http://schemas.microsoft.com/office/powerpoint/2010/main" val="4767509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a:t>This table navigates you through the different characteristics of each debt. The table is somewhat simplified, but it would be better guidance for you. In many cases, senior debt is the cheapest and most available option of all of the financing instruments used to buy a company through a leveraged buyout. It has a lower cost of capital than other tranches of the capital structure because it is senior and, most of the time, secured as 1st lien in the capital structure to receive residual value during a liquidation process of the company.</a:t>
            </a:r>
            <a:endParaRPr lang="fr-FR" dirty="0"/>
          </a:p>
        </p:txBody>
      </p:sp>
    </p:spTree>
    <p:extLst>
      <p:ext uri="{BB962C8B-B14F-4D97-AF65-F5344CB8AC3E}">
        <p14:creationId xmlns:p14="http://schemas.microsoft.com/office/powerpoint/2010/main" val="2585558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a:t>This table navigates you through who are the typical lenders and investors in the leveraged finance by facility type     </a:t>
            </a:r>
            <a:endParaRPr lang="fr-FR" dirty="0"/>
          </a:p>
          <a:p>
            <a:pPr marL="230109" indent="-230109">
              <a:buFont typeface="+mj-lt"/>
              <a:buAutoNum type="arabicPeriod"/>
            </a:pPr>
            <a:r>
              <a:rPr lang="en-US" dirty="0"/>
              <a:t>General players in the leveraged buyout market are banks and institutional investors, such as credit fund and an insurance company. </a:t>
            </a:r>
            <a:endParaRPr lang="fr-FR" dirty="0"/>
          </a:p>
          <a:p>
            <a:pPr marL="230109" indent="-230109">
              <a:buFont typeface="+mj-lt"/>
              <a:buAutoNum type="arabicPeriod"/>
            </a:pPr>
            <a:r>
              <a:rPr lang="en-US" dirty="0"/>
              <a:t>As a notable recent trend, liquidity in the leveraged market has been poured by the resurgence of the CLO market. A term CLO stands for Collateralized Loan Obligation and is a special purpose vehicle set up to manage a pool of loans. Due to the increased presence of CLOs in the market, banks are able to syndicate deals widely and hold less on their balance sheets, enabling a greater volume of deals to be done. </a:t>
            </a:r>
            <a:endParaRPr lang="fr-FR" dirty="0"/>
          </a:p>
          <a:p>
            <a:pPr marL="230109" indent="-230109">
              <a:buFont typeface="+mj-lt"/>
              <a:buAutoNum type="arabicPeriod"/>
            </a:pPr>
            <a:r>
              <a:rPr lang="en-US" dirty="0"/>
              <a:t>The growth in private lending and business development companies (BDCs) also added momentum to this trend by providing dedicated capital for other junior capital solutions, such as second lien loans. BDCs are publicly-traded companies that invest in and finance SMBs. BDCs are playing an essential role in giving retail investors access to private investment opportunities.</a:t>
            </a:r>
            <a:endParaRPr lang="fr-FR" dirty="0"/>
          </a:p>
          <a:p>
            <a:pPr marL="230109" indent="-230109">
              <a:buFont typeface="+mj-lt"/>
              <a:buAutoNum type="arabicPeriod"/>
            </a:pPr>
            <a:r>
              <a:rPr lang="en-US" dirty="0"/>
              <a:t>Also, recently some private equity firms take term loan B/C/D or high yield bonds by using their credit investment fund, which expands its ability to take risks because they do not need to rely on banks distribution network and third party institutional investors appetite.</a:t>
            </a:r>
            <a:endParaRPr lang="fr-FR" dirty="0"/>
          </a:p>
        </p:txBody>
      </p:sp>
    </p:spTree>
    <p:extLst>
      <p:ext uri="{BB962C8B-B14F-4D97-AF65-F5344CB8AC3E}">
        <p14:creationId xmlns:p14="http://schemas.microsoft.com/office/powerpoint/2010/main" val="16051470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Clr>
                <a:schemeClr val="dk1"/>
              </a:buClr>
              <a:buSzPts val="1200"/>
            </a:pPr>
            <a:r>
              <a:rPr lang="en-US" dirty="0"/>
              <a:t>One last significant debt product is </a:t>
            </a:r>
            <a:r>
              <a:rPr lang="en-US" dirty="0" err="1"/>
              <a:t>unitranche</a:t>
            </a:r>
            <a:r>
              <a:rPr lang="en-US" dirty="0"/>
              <a:t>.  Basically, private lenders looking for return in the market looked at all these trends (</a:t>
            </a:r>
            <a:r>
              <a:rPr lang="en-US" dirty="0" err="1"/>
              <a:t>cov</a:t>
            </a:r>
            <a:r>
              <a:rPr lang="en-US" dirty="0"/>
              <a:t>-lite, sponsors looking for speed and flexibility) and came up with an idea.  They created a financing option called 1) unitranche, 2,3,4,5) which m</a:t>
            </a:r>
            <a:r>
              <a:rPr lang="en-US" dirty="0">
                <a:solidFill>
                  <a:srgbClr val="FF0000"/>
                </a:solidFill>
              </a:rPr>
              <a:t>erges senior and junior/subordinated debt provided by multiple providers into one tranche arranged entirely by one fund. </a:t>
            </a:r>
            <a:endParaRPr lang="en-US" dirty="0"/>
          </a:p>
          <a:p>
            <a:pPr>
              <a:buClr>
                <a:schemeClr val="dk1"/>
              </a:buClr>
              <a:buSzPts val="1200"/>
            </a:pPr>
            <a:endParaRPr lang="en-US" dirty="0">
              <a:solidFill>
                <a:srgbClr val="FF0000"/>
              </a:solidFill>
            </a:endParaRPr>
          </a:p>
          <a:p>
            <a:r>
              <a:rPr lang="en-US" dirty="0"/>
              <a:t>There are roughly 30 unitranche 6) direct lenders, invested in by hedge funds, private debt funds, private equity funds, etc.  </a:t>
            </a:r>
          </a:p>
          <a:p>
            <a:pPr marL="230109" indent="-230109">
              <a:buAutoNum type="arabicParenR"/>
            </a:pPr>
            <a:r>
              <a:rPr lang="en-US" dirty="0"/>
              <a:t>They offer one blended rate to the issuer for all the tranches, which are then carved out 7)between first in (priority) and 8)last out (second priority).  </a:t>
            </a:r>
          </a:p>
          <a:p>
            <a:pPr marL="230109" indent="-230109">
              <a:buAutoNum type="arabicParenR"/>
            </a:pPr>
            <a:r>
              <a:rPr lang="en-US" dirty="0" err="1"/>
              <a:t>Unitranche</a:t>
            </a:r>
            <a:r>
              <a:rPr lang="en-US" dirty="0"/>
              <a:t> loans do not amortize generally and offer the same features of the </a:t>
            </a:r>
            <a:r>
              <a:rPr lang="en-US" dirty="0" err="1"/>
              <a:t>cov</a:t>
            </a:r>
            <a:r>
              <a:rPr lang="en-US" dirty="0"/>
              <a:t>-lite loans.</a:t>
            </a:r>
          </a:p>
          <a:p>
            <a:pPr marL="230109" indent="-230109">
              <a:buAutoNum type="arabicParenR"/>
            </a:pPr>
            <a:r>
              <a:rPr lang="en-US" dirty="0"/>
              <a:t>Rates between 6 and 8%Pricing is higher than would be achieved via separate tranches but execution risk is much lower.</a:t>
            </a:r>
          </a:p>
          <a:p>
            <a:endParaRPr lang="en-US" dirty="0"/>
          </a:p>
          <a:p>
            <a:r>
              <a:rPr lang="en-US" dirty="0"/>
              <a:t>9) Revolvers are the tricky part of these loans and can still be provided by traditional banks.  They are generally arranged as Super Senior to all other borrowings.</a:t>
            </a:r>
          </a:p>
        </p:txBody>
      </p:sp>
    </p:spTree>
    <p:extLst>
      <p:ext uri="{BB962C8B-B14F-4D97-AF65-F5344CB8AC3E}">
        <p14:creationId xmlns:p14="http://schemas.microsoft.com/office/powerpoint/2010/main" val="11356353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a:t>In this section, we provide you with some practical insights relating to equity arrangement in a leveraged buyout. Equity package is as important as debt structure because it affects the probability of success of the deal. Acquirers ponder how much equity should be injected and also its components. The typical equity amount is 20 to 30% of the Pro-forma enterprise value of the target company. 1) When deciding the amount, you need to carefully consider the management portion that management of the target company will own post-transaction. 2) Management involvement is key to the success of a private equity leveraged buyout transaction, so a PE fund will invite the target company’s management team to roll a portion of their equity stake into the post-closing company. It means “skin in the game”.</a:t>
            </a:r>
            <a:endParaRPr lang="fr-FR" dirty="0"/>
          </a:p>
          <a:p>
            <a:pPr marL="230109" indent="-230109">
              <a:buFont typeface="+mj-lt"/>
              <a:buAutoNum type="arabicPeriod"/>
            </a:pPr>
            <a:r>
              <a:rPr lang="en-US" dirty="0"/>
              <a:t>Management equity often referred to as rollover equity, is provided as an incentive to management, as they can get an opportunity to achieve additional economic compensation by increasing stock values. Also, management equity may be attractive to the sellers from a tax perspective. The scale and implementation of management equity may vary from transaction to transaction, depending on the company valuation, capabilities of seller's management team, and so on. </a:t>
            </a:r>
            <a:endParaRPr lang="fr-FR" dirty="0"/>
          </a:p>
          <a:p>
            <a:pPr marL="230109" indent="-230109">
              <a:buFont typeface="+mj-lt"/>
              <a:buAutoNum type="arabicPeriod"/>
            </a:pPr>
            <a:r>
              <a:rPr lang="en-US" dirty="0"/>
              <a:t>3)In the example here, we are assuming a 5% rollover. This means that the management team owns at least 5% of the existing equity and agrees to keep 5% invested alongside the sponsor.</a:t>
            </a:r>
            <a:endParaRPr lang="fr-FR" dirty="0"/>
          </a:p>
        </p:txBody>
      </p:sp>
    </p:spTree>
    <p:extLst>
      <p:ext uri="{BB962C8B-B14F-4D97-AF65-F5344CB8AC3E}">
        <p14:creationId xmlns:p14="http://schemas.microsoft.com/office/powerpoint/2010/main" val="705694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100" dirty="0"/>
              <a:t>Leveraged finance entails covenants to protect lenders and bondholders by restricting how borrowers can operate and carry themselves financially. The size of covenants increases as lenders see more risks in borrowers or capital structure of deals. </a:t>
            </a:r>
            <a:endParaRPr lang="fr-FR" sz="1100" dirty="0"/>
          </a:p>
          <a:p>
            <a:pPr marL="230109" indent="-230109">
              <a:buFont typeface="+mj-lt"/>
              <a:buAutoNum type="arabicPeriod"/>
            </a:pPr>
            <a:r>
              <a:rPr lang="en-US" sz="1100" dirty="0"/>
              <a:t>Covenants typically consist of three primary types: 1)Affirmative Covenants, 2)Negative Covenants, and 3)Financial Covenants. </a:t>
            </a:r>
            <a:endParaRPr lang="fr-FR" sz="1100" dirty="0"/>
          </a:p>
          <a:p>
            <a:pPr marL="230109" indent="-230109">
              <a:buFont typeface="+mj-lt"/>
              <a:buAutoNum type="arabicPeriod"/>
            </a:pPr>
            <a:r>
              <a:rPr lang="en-US" sz="1100" dirty="0"/>
              <a:t>4)Affirmative covenants stipulate what actions borrowers must take to be in compliance with the debt. These covenants usually require a borrower to pay lenders loan interest and fees, provide audited financial statements, pay taxes, and so on.</a:t>
            </a:r>
            <a:endParaRPr lang="fr-FR" sz="1100" dirty="0"/>
          </a:p>
          <a:p>
            <a:pPr marL="230109" indent="-230109">
              <a:buFont typeface="+mj-lt"/>
              <a:buAutoNum type="arabicPeriod"/>
            </a:pPr>
            <a:r>
              <a:rPr lang="en-US" sz="1100" dirty="0"/>
              <a:t>5) Negative covenants limit borrowers’ activities, and thus these covenants are carefully structured and customized to each borrower’s specific situation. Prevalent negative covenants include limiting new acquisitions and investments, debt issuance, and so on. In some cases, borrowers are allowed to invest within a set range agreed with lenders, for example, a certain percent of free cash flow or net income.</a:t>
            </a:r>
            <a:endParaRPr lang="fr-FR" sz="1100" dirty="0"/>
          </a:p>
          <a:p>
            <a:pPr marL="230109" indent="-230109">
              <a:buFont typeface="+mj-lt"/>
              <a:buAutoNum type="arabicPeriod"/>
            </a:pPr>
            <a:r>
              <a:rPr lang="en-US" sz="1100" dirty="0"/>
              <a:t>6)Financial covenants require borrowers to maintain healthy financial performance. Financial covenants consist of two types: maintenance and incurrence. Under maintenance covenants, lenders usually set a minimum cash flow coverage and leverage ratio. 7)On the other hand, incurrence covenants force borrowers to test Pro-forma financials before taking actions, such as investments and acquisitions.</a:t>
            </a:r>
            <a:endParaRPr lang="fr-FR" sz="1100" dirty="0"/>
          </a:p>
        </p:txBody>
      </p:sp>
    </p:spTree>
    <p:extLst>
      <p:ext uri="{BB962C8B-B14F-4D97-AF65-F5344CB8AC3E}">
        <p14:creationId xmlns:p14="http://schemas.microsoft.com/office/powerpoint/2010/main" val="5904029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a:t>In the leveraged finance market, 1)covenants light (aka Cov-lite) loan or issuance has been growing</a:t>
            </a:r>
            <a:endParaRPr lang="fr-FR" dirty="0"/>
          </a:p>
          <a:p>
            <a:pPr marL="230109" indent="-230109">
              <a:buFont typeface="+mj-lt"/>
              <a:buAutoNum type="arabicPeriod"/>
            </a:pPr>
            <a:r>
              <a:rPr lang="en-US" dirty="0"/>
              <a:t>2)Covenants-light types of debt have no/fewer investor protections. 3)Those loans make it easier for companies to avoid bankruptcy in times of financial stress but increase the risk for lenders who are less protected by strong contractual agreements. </a:t>
            </a:r>
            <a:endParaRPr lang="fr-FR" dirty="0"/>
          </a:p>
          <a:p>
            <a:pPr marL="230109" indent="-230109">
              <a:buFont typeface="+mj-lt"/>
              <a:buAutoNum type="arabicPeriod"/>
            </a:pPr>
            <a:r>
              <a:rPr lang="en-US" dirty="0"/>
              <a:t>4)Before the global financial crisis, over 80% of the leveraged loans were considered covenant-heavy. However, in the current market, over 80% of loans lack decent covenants because the market has shifted to more relaxing restrictions to keep the borrowers arrive in the short term.</a:t>
            </a:r>
            <a:endParaRPr lang="fr-FR" dirty="0"/>
          </a:p>
        </p:txBody>
      </p:sp>
    </p:spTree>
    <p:extLst>
      <p:ext uri="{BB962C8B-B14F-4D97-AF65-F5344CB8AC3E}">
        <p14:creationId xmlns:p14="http://schemas.microsoft.com/office/powerpoint/2010/main" val="1709637082"/>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2.svg"/><Relationship Id="rId3" Type="http://schemas.openxmlformats.org/officeDocument/2006/relationships/image" Target="../media/image6.png"/><Relationship Id="rId7" Type="http://schemas.openxmlformats.org/officeDocument/2006/relationships/image" Target="../media/image1.png"/><Relationship Id="rId2" Type="http://schemas.openxmlformats.org/officeDocument/2006/relationships/image" Target="../media/image5.jpg"/><Relationship Id="rId1" Type="http://schemas.openxmlformats.org/officeDocument/2006/relationships/slideMaster" Target="../slideMasters/slideMaster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7.svg"/></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jpg"/><Relationship Id="rId1" Type="http://schemas.openxmlformats.org/officeDocument/2006/relationships/slideMaster" Target="../slideMasters/slideMaster1.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8.jpg"/><Relationship Id="rId1" Type="http://schemas.openxmlformats.org/officeDocument/2006/relationships/slideMaster" Target="../slideMasters/slideMaster1.xml"/><Relationship Id="rId4" Type="http://schemas.openxmlformats.org/officeDocument/2006/relationships/image" Target="../media/image14.sv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3.png"/><Relationship Id="rId7" Type="http://schemas.openxmlformats.org/officeDocument/2006/relationships/image" Target="../media/image15.png"/><Relationship Id="rId2" Type="http://schemas.openxmlformats.org/officeDocument/2006/relationships/image" Target="../media/image8.jpg"/><Relationship Id="rId1" Type="http://schemas.openxmlformats.org/officeDocument/2006/relationships/slideMaster" Target="../slideMasters/slideMaster1.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4.sv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11" name="Picture 10"/>
          <p:cNvPicPr>
            <a:picLocks noChangeAspect="1"/>
          </p:cNvPicPr>
          <p:nvPr userDrawn="1"/>
        </p:nvPicPr>
        <p:blipFill rotWithShape="1">
          <a:blip r:embed="rId2" cstate="print">
            <a:extLst>
              <a:ext uri="{28A0092B-C50C-407E-A947-70E740481C1C}">
                <a14:useLocalDpi xmlns:a14="http://schemas.microsoft.com/office/drawing/2010/main" val="0"/>
              </a:ext>
            </a:extLst>
          </a:blip>
          <a:srcRect b="15070"/>
          <a:stretch/>
        </p:blipFill>
        <p:spPr>
          <a:xfrm>
            <a:off x="1" y="-189"/>
            <a:ext cx="12191998" cy="6858189"/>
          </a:xfrm>
          <a:prstGeom prst="rect">
            <a:avLst/>
          </a:prstGeom>
        </p:spPr>
      </p:pic>
      <p:sp>
        <p:nvSpPr>
          <p:cNvPr id="2" name="Title 1"/>
          <p:cNvSpPr>
            <a:spLocks noGrp="1"/>
          </p:cNvSpPr>
          <p:nvPr>
            <p:ph type="ctrTitle"/>
          </p:nvPr>
        </p:nvSpPr>
        <p:spPr>
          <a:xfrm>
            <a:off x="5029171" y="2529721"/>
            <a:ext cx="6324628" cy="1798558"/>
          </a:xfrm>
        </p:spPr>
        <p:txBody>
          <a:bodyPr lIns="0" tIns="0" rIns="0" bIns="0" anchor="ctr">
            <a:normAutofit/>
          </a:bodyPr>
          <a:lstStyle>
            <a:lvl1pPr algn="l">
              <a:defRPr sz="4400">
                <a:solidFill>
                  <a:srgbClr val="163260"/>
                </a:solidFill>
                <a:latin typeface="Open Sans" panose="020B0606030504020204" pitchFamily="34" charset="0"/>
                <a:ea typeface="Open Sans" panose="020B0606030504020204" pitchFamily="34" charset="0"/>
                <a:cs typeface="Open Sans" panose="020B0606030504020204" pitchFamily="34" charset="0"/>
              </a:defRPr>
            </a:lvl1pPr>
          </a:lstStyle>
          <a:p>
            <a:r>
              <a:rPr lang="en-GB"/>
              <a:t>Click to edit Master title style</a:t>
            </a:r>
            <a:endParaRPr lang="en-US" dirty="0"/>
          </a:p>
        </p:txBody>
      </p:sp>
      <p:sp>
        <p:nvSpPr>
          <p:cNvPr id="13" name="Footer Placeholder 12"/>
          <p:cNvSpPr>
            <a:spLocks noGrp="1"/>
          </p:cNvSpPr>
          <p:nvPr>
            <p:ph type="ftr" sz="quarter" idx="10"/>
          </p:nvPr>
        </p:nvSpPr>
        <p:spPr>
          <a:xfrm>
            <a:off x="426720" y="6444650"/>
            <a:ext cx="4061413" cy="276827"/>
          </a:xfrm>
          <a:prstGeom prst="rect">
            <a:avLst/>
          </a:prstGeom>
        </p:spPr>
        <p:txBody>
          <a:bodyPr/>
          <a:lstStyle>
            <a:lvl1pPr>
              <a:defRPr>
                <a:solidFill>
                  <a:schemeClr val="tx2"/>
                </a:solidFill>
              </a:defRPr>
            </a:lvl1pPr>
          </a:lstStyle>
          <a:p>
            <a:r>
              <a:rPr lang="en-GB" dirty="0"/>
              <a:t>© 2025 Financial Edge Training </a:t>
            </a:r>
            <a:endParaRPr lang="en-US" dirty="0"/>
          </a:p>
        </p:txBody>
      </p:sp>
      <p:pic>
        <p:nvPicPr>
          <p:cNvPr id="14" name="Picture 13"/>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600172" y="2798500"/>
            <a:ext cx="1169532" cy="996267"/>
          </a:xfrm>
          <a:prstGeom prst="rect">
            <a:avLst/>
          </a:prstGeom>
        </p:spPr>
      </p:pic>
      <p:cxnSp>
        <p:nvCxnSpPr>
          <p:cNvPr id="15" name="Straight Connector 14"/>
          <p:cNvCxnSpPr/>
          <p:nvPr userDrawn="1"/>
        </p:nvCxnSpPr>
        <p:spPr>
          <a:xfrm>
            <a:off x="3924300" y="2286000"/>
            <a:ext cx="0" cy="2286000"/>
          </a:xfrm>
          <a:prstGeom prst="line">
            <a:avLst/>
          </a:prstGeom>
          <a:ln w="19050">
            <a:solidFill>
              <a:srgbClr val="085393"/>
            </a:solidFill>
          </a:ln>
        </p:spPr>
        <p:style>
          <a:lnRef idx="1">
            <a:schemeClr val="accent1"/>
          </a:lnRef>
          <a:fillRef idx="0">
            <a:schemeClr val="accent1"/>
          </a:fillRef>
          <a:effectRef idx="0">
            <a:schemeClr val="accent1"/>
          </a:effectRef>
          <a:fontRef idx="minor">
            <a:schemeClr val="tx1"/>
          </a:fontRef>
        </p:style>
      </p:cxnSp>
      <p:pic>
        <p:nvPicPr>
          <p:cNvPr id="19" name="Picture 18">
            <a:extLst>
              <a:ext uri="{FF2B5EF4-FFF2-40B4-BE49-F238E27FC236}">
                <a16:creationId xmlns:a16="http://schemas.microsoft.com/office/drawing/2014/main" id="{739B3207-D202-4A72-8669-0DE69EDAE232}"/>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393680" y="6444651"/>
            <a:ext cx="1371600" cy="188526"/>
          </a:xfrm>
          <a:prstGeom prst="rect">
            <a:avLst/>
          </a:prstGeom>
        </p:spPr>
      </p:pic>
      <p:pic>
        <p:nvPicPr>
          <p:cNvPr id="16" name="Picture 8">
            <a:extLst>
              <a:ext uri="{FF2B5EF4-FFF2-40B4-BE49-F238E27FC236}">
                <a16:creationId xmlns:a16="http://schemas.microsoft.com/office/drawing/2014/main" id="{EF3847B6-2F23-429D-9F9D-C9AD3FE2076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1452132" y="0"/>
            <a:ext cx="739868" cy="739868"/>
          </a:xfrm>
          <a:prstGeom prst="rect">
            <a:avLst/>
          </a:prstGeom>
        </p:spPr>
      </p:pic>
    </p:spTree>
    <p:extLst>
      <p:ext uri="{BB962C8B-B14F-4D97-AF65-F5344CB8AC3E}">
        <p14:creationId xmlns:p14="http://schemas.microsoft.com/office/powerpoint/2010/main" val="6405474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Inverted">
    <p:spTree>
      <p:nvGrpSpPr>
        <p:cNvPr id="1" name=""/>
        <p:cNvGrpSpPr/>
        <p:nvPr/>
      </p:nvGrpSpPr>
      <p:grpSpPr>
        <a:xfrm>
          <a:off x="0" y="0"/>
          <a:ext cx="0" cy="0"/>
          <a:chOff x="0" y="0"/>
          <a:chExt cx="0" cy="0"/>
        </a:xfrm>
      </p:grpSpPr>
      <p:pic>
        <p:nvPicPr>
          <p:cNvPr id="26" name="Picture 25">
            <a:extLst>
              <a:ext uri="{FF2B5EF4-FFF2-40B4-BE49-F238E27FC236}">
                <a16:creationId xmlns:a16="http://schemas.microsoft.com/office/drawing/2014/main" id="{E5DA4681-7025-4352-985E-B2E60B843618}"/>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15073"/>
          <a:stretch/>
        </p:blipFill>
        <p:spPr>
          <a:xfrm>
            <a:off x="0" y="1"/>
            <a:ext cx="12192000" cy="6858000"/>
          </a:xfrm>
          <a:prstGeom prst="rect">
            <a:avLst/>
          </a:prstGeom>
        </p:spPr>
      </p:pic>
      <p:sp>
        <p:nvSpPr>
          <p:cNvPr id="27" name="Title 1">
            <a:extLst>
              <a:ext uri="{FF2B5EF4-FFF2-40B4-BE49-F238E27FC236}">
                <a16:creationId xmlns:a16="http://schemas.microsoft.com/office/drawing/2014/main" id="{FF82B9A7-865F-434B-A65C-06102F38DAD1}"/>
              </a:ext>
            </a:extLst>
          </p:cNvPr>
          <p:cNvSpPr>
            <a:spLocks noGrp="1"/>
          </p:cNvSpPr>
          <p:nvPr>
            <p:ph type="ctrTitle"/>
          </p:nvPr>
        </p:nvSpPr>
        <p:spPr>
          <a:xfrm>
            <a:off x="5029171" y="2529721"/>
            <a:ext cx="6324628" cy="1798558"/>
          </a:xfrm>
        </p:spPr>
        <p:txBody>
          <a:bodyPr lIns="0" tIns="0" rIns="0" bIns="0" anchor="ctr">
            <a:normAutofit/>
          </a:bodyPr>
          <a:lstStyle>
            <a:lvl1pPr algn="l">
              <a:defRPr sz="44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GB"/>
              <a:t>Click to edit Master title style</a:t>
            </a:r>
            <a:endParaRPr lang="en-US" dirty="0"/>
          </a:p>
        </p:txBody>
      </p:sp>
      <p:pic>
        <p:nvPicPr>
          <p:cNvPr id="30" name="Picture 13">
            <a:extLst>
              <a:ext uri="{FF2B5EF4-FFF2-40B4-BE49-F238E27FC236}">
                <a16:creationId xmlns:a16="http://schemas.microsoft.com/office/drawing/2014/main" id="{A5BBA635-5C33-45BB-97CA-265AEB7F9914}"/>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600173" y="2798500"/>
            <a:ext cx="1169530" cy="996267"/>
          </a:xfrm>
          <a:prstGeom prst="rect">
            <a:avLst/>
          </a:prstGeom>
        </p:spPr>
      </p:pic>
      <p:cxnSp>
        <p:nvCxnSpPr>
          <p:cNvPr id="31" name="Straight Connector 30">
            <a:extLst>
              <a:ext uri="{FF2B5EF4-FFF2-40B4-BE49-F238E27FC236}">
                <a16:creationId xmlns:a16="http://schemas.microsoft.com/office/drawing/2014/main" id="{E7CC4A1D-C0E7-4C09-B170-4C4D5C807898}"/>
              </a:ext>
            </a:extLst>
          </p:cNvPr>
          <p:cNvCxnSpPr/>
          <p:nvPr userDrawn="1"/>
        </p:nvCxnSpPr>
        <p:spPr>
          <a:xfrm>
            <a:off x="3924300" y="2286000"/>
            <a:ext cx="0" cy="2286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pic>
        <p:nvPicPr>
          <p:cNvPr id="32" name="Picture 18">
            <a:extLst>
              <a:ext uri="{FF2B5EF4-FFF2-40B4-BE49-F238E27FC236}">
                <a16:creationId xmlns:a16="http://schemas.microsoft.com/office/drawing/2014/main" id="{143C50F8-71A1-44B0-9518-D0D143A6D1CA}"/>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393683" y="6444651"/>
            <a:ext cx="1371594" cy="188526"/>
          </a:xfrm>
          <a:prstGeom prst="rect">
            <a:avLst/>
          </a:prstGeom>
        </p:spPr>
      </p:pic>
      <p:pic>
        <p:nvPicPr>
          <p:cNvPr id="33" name="Picture 8">
            <a:extLst>
              <a:ext uri="{FF2B5EF4-FFF2-40B4-BE49-F238E27FC236}">
                <a16:creationId xmlns:a16="http://schemas.microsoft.com/office/drawing/2014/main" id="{277AA03A-8F89-482C-AAB5-75A1782AA172}"/>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1452132" y="0"/>
            <a:ext cx="739868" cy="739868"/>
          </a:xfrm>
          <a:prstGeom prst="rect">
            <a:avLst/>
          </a:prstGeom>
        </p:spPr>
      </p:pic>
      <p:sp>
        <p:nvSpPr>
          <p:cNvPr id="9" name="Footer Placeholder 12">
            <a:extLst>
              <a:ext uri="{FF2B5EF4-FFF2-40B4-BE49-F238E27FC236}">
                <a16:creationId xmlns:a16="http://schemas.microsoft.com/office/drawing/2014/main" id="{8C021AD5-AC56-431D-B311-6A35B63E8F52}"/>
              </a:ext>
            </a:extLst>
          </p:cNvPr>
          <p:cNvSpPr>
            <a:spLocks noGrp="1"/>
          </p:cNvSpPr>
          <p:nvPr>
            <p:ph type="ftr" sz="quarter" idx="10"/>
          </p:nvPr>
        </p:nvSpPr>
        <p:spPr>
          <a:xfrm>
            <a:off x="426720" y="6444650"/>
            <a:ext cx="4061413" cy="276827"/>
          </a:xfrm>
          <a:prstGeom prst="rect">
            <a:avLst/>
          </a:prstGeom>
        </p:spPr>
        <p:txBody>
          <a:bodyPr/>
          <a:lstStyle>
            <a:lvl1pPr>
              <a:defRPr>
                <a:solidFill>
                  <a:schemeClr val="bg1">
                    <a:lumMod val="95000"/>
                  </a:schemeClr>
                </a:solidFill>
              </a:defRPr>
            </a:lvl1pPr>
          </a:lstStyle>
          <a:p>
            <a:r>
              <a:rPr lang="en-GB" dirty="0"/>
              <a:t>© 2025 Financial Edge Training </a:t>
            </a:r>
            <a:endParaRPr lang="en-US" dirty="0"/>
          </a:p>
        </p:txBody>
      </p:sp>
    </p:spTree>
    <p:extLst>
      <p:ext uri="{BB962C8B-B14F-4D97-AF65-F5344CB8AC3E}">
        <p14:creationId xmlns:p14="http://schemas.microsoft.com/office/powerpoint/2010/main" val="4266501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verted Blank">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4E9BC2F-55C5-4D96-8569-6D63404642BA}"/>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15073"/>
          <a:stretch/>
        </p:blipFill>
        <p:spPr>
          <a:xfrm>
            <a:off x="0" y="1"/>
            <a:ext cx="12192000" cy="6858000"/>
          </a:xfrm>
          <a:prstGeom prst="rect">
            <a:avLst/>
          </a:prstGeom>
        </p:spPr>
      </p:pic>
      <p:pic>
        <p:nvPicPr>
          <p:cNvPr id="5" name="Picture 8">
            <a:extLst>
              <a:ext uri="{FF2B5EF4-FFF2-40B4-BE49-F238E27FC236}">
                <a16:creationId xmlns:a16="http://schemas.microsoft.com/office/drawing/2014/main" id="{BD7E98E4-8A55-47C1-A590-1F1140AF016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452132" y="0"/>
            <a:ext cx="739868" cy="739868"/>
          </a:xfrm>
          <a:prstGeom prst="rect">
            <a:avLst/>
          </a:prstGeom>
        </p:spPr>
      </p:pic>
      <p:sp>
        <p:nvSpPr>
          <p:cNvPr id="6" name="Footer Placeholder 12">
            <a:extLst>
              <a:ext uri="{FF2B5EF4-FFF2-40B4-BE49-F238E27FC236}">
                <a16:creationId xmlns:a16="http://schemas.microsoft.com/office/drawing/2014/main" id="{69AB2864-B7FC-465B-B36C-0CA7BD3CD6BE}"/>
              </a:ext>
            </a:extLst>
          </p:cNvPr>
          <p:cNvSpPr>
            <a:spLocks noGrp="1"/>
          </p:cNvSpPr>
          <p:nvPr>
            <p:ph type="ftr" sz="quarter" idx="10"/>
          </p:nvPr>
        </p:nvSpPr>
        <p:spPr>
          <a:xfrm>
            <a:off x="426720" y="6444650"/>
            <a:ext cx="4061413" cy="276827"/>
          </a:xfrm>
          <a:prstGeom prst="rect">
            <a:avLst/>
          </a:prstGeom>
        </p:spPr>
        <p:txBody>
          <a:bodyPr/>
          <a:lstStyle>
            <a:lvl1pPr>
              <a:defRPr>
                <a:solidFill>
                  <a:schemeClr val="bg1">
                    <a:lumMod val="95000"/>
                  </a:schemeClr>
                </a:solidFill>
              </a:defRPr>
            </a:lvl1pPr>
          </a:lstStyle>
          <a:p>
            <a:r>
              <a:rPr lang="en-GB" dirty="0"/>
              <a:t>© 2025 Financial Edge Training </a:t>
            </a:r>
            <a:endParaRPr lang="en-US" dirty="0"/>
          </a:p>
        </p:txBody>
      </p:sp>
    </p:spTree>
    <p:extLst>
      <p:ext uri="{BB962C8B-B14F-4D97-AF65-F5344CB8AC3E}">
        <p14:creationId xmlns:p14="http://schemas.microsoft.com/office/powerpoint/2010/main" val="31402757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pic>
        <p:nvPicPr>
          <p:cNvPr id="21" name="Picture 20">
            <a:extLst>
              <a:ext uri="{FF2B5EF4-FFF2-40B4-BE49-F238E27FC236}">
                <a16:creationId xmlns:a16="http://schemas.microsoft.com/office/drawing/2014/main" id="{E18E8A43-29D1-46B0-BFD2-C0C90DEC04C0}"/>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15073"/>
          <a:stretch/>
        </p:blipFill>
        <p:spPr>
          <a:xfrm>
            <a:off x="0" y="1"/>
            <a:ext cx="12192000" cy="6858000"/>
          </a:xfrm>
          <a:prstGeom prst="rect">
            <a:avLst/>
          </a:prstGeom>
        </p:spPr>
      </p:pic>
      <p:pic>
        <p:nvPicPr>
          <p:cNvPr id="22" name="Picture 8">
            <a:extLst>
              <a:ext uri="{FF2B5EF4-FFF2-40B4-BE49-F238E27FC236}">
                <a16:creationId xmlns:a16="http://schemas.microsoft.com/office/drawing/2014/main" id="{A39EF3C6-A648-4F6E-B996-46F0A9DA76DE}"/>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452132" y="0"/>
            <a:ext cx="739868" cy="739868"/>
          </a:xfrm>
          <a:prstGeom prst="rect">
            <a:avLst/>
          </a:prstGeom>
        </p:spPr>
      </p:pic>
      <p:sp>
        <p:nvSpPr>
          <p:cNvPr id="11" name="TextBox 10"/>
          <p:cNvSpPr txBox="1"/>
          <p:nvPr/>
        </p:nvSpPr>
        <p:spPr bwMode="black">
          <a:xfrm>
            <a:off x="3789680" y="5369541"/>
            <a:ext cx="4612640" cy="430887"/>
          </a:xfrm>
          <a:prstGeom prst="rect">
            <a:avLst/>
          </a:prstGeom>
          <a:noFill/>
        </p:spPr>
        <p:txBody>
          <a:bodyPr wrap="square" rtlCol="0">
            <a:spAutoFit/>
          </a:bodyPr>
          <a:lstStyle/>
          <a:p>
            <a:pPr algn="ctr"/>
            <a:r>
              <a:rPr lang="en-GB" sz="1100" dirty="0">
                <a:solidFill>
                  <a:schemeClr val="bg1"/>
                </a:solidFill>
                <a:latin typeface="Open Sans" panose="020B0606030504020204" pitchFamily="34" charset="0"/>
                <a:ea typeface="Open Sans" panose="020B0606030504020204" pitchFamily="34" charset="0"/>
                <a:cs typeface="Open Sans" panose="020B0606030504020204" pitchFamily="34" charset="0"/>
              </a:rPr>
              <a:t>Please do not redistribute these materials without the express permission of Financial Edge Training.</a:t>
            </a:r>
          </a:p>
        </p:txBody>
      </p:sp>
      <p:sp>
        <p:nvSpPr>
          <p:cNvPr id="17" name="TextBox 16"/>
          <p:cNvSpPr txBox="1"/>
          <p:nvPr userDrawn="1"/>
        </p:nvSpPr>
        <p:spPr bwMode="black">
          <a:xfrm>
            <a:off x="3789680" y="5369541"/>
            <a:ext cx="4612640" cy="430887"/>
          </a:xfrm>
          <a:prstGeom prst="rect">
            <a:avLst/>
          </a:prstGeom>
          <a:noFill/>
        </p:spPr>
        <p:txBody>
          <a:bodyPr wrap="square" rtlCol="0">
            <a:spAutoFit/>
          </a:bodyPr>
          <a:lstStyle/>
          <a:p>
            <a:pPr algn="ctr"/>
            <a:r>
              <a:rPr lang="en-GB" sz="1100" dirty="0">
                <a:solidFill>
                  <a:schemeClr val="bg1"/>
                </a:solidFill>
                <a:latin typeface="Open Sans" panose="020B0606030504020204" pitchFamily="34" charset="0"/>
                <a:ea typeface="Open Sans" panose="020B0606030504020204" pitchFamily="34" charset="0"/>
                <a:cs typeface="Open Sans" panose="020B0606030504020204" pitchFamily="34" charset="0"/>
              </a:rPr>
              <a:t>Please do not redistribute these materials without the express permission of Financial Edge Training.</a:t>
            </a:r>
          </a:p>
        </p:txBody>
      </p:sp>
      <p:pic>
        <p:nvPicPr>
          <p:cNvPr id="19" name="Picture 18">
            <a:extLst>
              <a:ext uri="{FF2B5EF4-FFF2-40B4-BE49-F238E27FC236}">
                <a16:creationId xmlns:a16="http://schemas.microsoft.com/office/drawing/2014/main" id="{AE32F067-ABDE-4210-B8B2-175449C8B406}"/>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393680" y="6444651"/>
            <a:ext cx="1371600" cy="188526"/>
          </a:xfrm>
          <a:prstGeom prst="rect">
            <a:avLst/>
          </a:prstGeom>
        </p:spPr>
      </p:pic>
      <p:sp>
        <p:nvSpPr>
          <p:cNvPr id="7" name="TextBox 6">
            <a:extLst>
              <a:ext uri="{FF2B5EF4-FFF2-40B4-BE49-F238E27FC236}">
                <a16:creationId xmlns:a16="http://schemas.microsoft.com/office/drawing/2014/main" id="{D3B5156C-E1F4-4F0F-95B4-FF67E2326CB3}"/>
              </a:ext>
            </a:extLst>
          </p:cNvPr>
          <p:cNvSpPr txBox="1"/>
          <p:nvPr userDrawn="1"/>
        </p:nvSpPr>
        <p:spPr>
          <a:xfrm>
            <a:off x="5090160" y="3811350"/>
            <a:ext cx="2011680" cy="457200"/>
          </a:xfrm>
          <a:prstGeom prst="rect">
            <a:avLst/>
          </a:prstGeom>
          <a:noFill/>
          <a:ln>
            <a:noFill/>
          </a:ln>
        </p:spPr>
        <p:txBody>
          <a:bodyPr wrap="square" rtlCol="0" anchor="ctr">
            <a:noAutofit/>
          </a:bodyPr>
          <a:lstStyle/>
          <a:p>
            <a:pPr algn="ctr"/>
            <a:r>
              <a:rPr lang="en-GB" sz="2000" dirty="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rPr>
              <a:t>www.FE.training</a:t>
            </a:r>
          </a:p>
        </p:txBody>
      </p:sp>
      <p:pic>
        <p:nvPicPr>
          <p:cNvPr id="8" name="Picture 7">
            <a:extLst>
              <a:ext uri="{FF2B5EF4-FFF2-40B4-BE49-F238E27FC236}">
                <a16:creationId xmlns:a16="http://schemas.microsoft.com/office/drawing/2014/main" id="{72E28CDF-FDB5-4746-BDBA-E4DB6801DFC8}"/>
              </a:ext>
            </a:extLst>
          </p:cNvPr>
          <p:cNvPicPr>
            <a:picLocks noChangeAspect="1"/>
          </p:cNvPicPr>
          <p:nvPr userDrawn="1"/>
        </p:nvPicPr>
        <p:blipFill rotWithShape="1">
          <a:blip r:embed="rId7" cstate="print">
            <a:extLst>
              <a:ext uri="{28A0092B-C50C-407E-A947-70E740481C1C}">
                <a14:useLocalDpi xmlns:a14="http://schemas.microsoft.com/office/drawing/2010/main" val="0"/>
              </a:ext>
            </a:extLst>
          </a:blip>
          <a:srcRect b="41570"/>
          <a:stretch/>
        </p:blipFill>
        <p:spPr>
          <a:xfrm>
            <a:off x="4401410" y="3127692"/>
            <a:ext cx="3389180" cy="517355"/>
          </a:xfrm>
          <a:prstGeom prst="rect">
            <a:avLst/>
          </a:prstGeom>
        </p:spPr>
      </p:pic>
      <p:grpSp>
        <p:nvGrpSpPr>
          <p:cNvPr id="9" name="Group 8">
            <a:extLst>
              <a:ext uri="{FF2B5EF4-FFF2-40B4-BE49-F238E27FC236}">
                <a16:creationId xmlns:a16="http://schemas.microsoft.com/office/drawing/2014/main" id="{C91A3C77-FA47-4E12-A0A1-31503D693067}"/>
              </a:ext>
            </a:extLst>
          </p:cNvPr>
          <p:cNvGrpSpPr/>
          <p:nvPr userDrawn="1"/>
        </p:nvGrpSpPr>
        <p:grpSpPr>
          <a:xfrm>
            <a:off x="609600" y="3428999"/>
            <a:ext cx="10972800" cy="2"/>
            <a:chOff x="1257300" y="4299391"/>
            <a:chExt cx="9776460" cy="2"/>
          </a:xfrm>
        </p:grpSpPr>
        <p:cxnSp>
          <p:nvCxnSpPr>
            <p:cNvPr id="10" name="Straight Connector 9">
              <a:extLst>
                <a:ext uri="{FF2B5EF4-FFF2-40B4-BE49-F238E27FC236}">
                  <a16:creationId xmlns:a16="http://schemas.microsoft.com/office/drawing/2014/main" id="{6AC00704-D1A5-48CD-8842-6BCEEF44CB16}"/>
                </a:ext>
              </a:extLst>
            </p:cNvPr>
            <p:cNvCxnSpPr>
              <a:cxnSpLocks/>
            </p:cNvCxnSpPr>
            <p:nvPr/>
          </p:nvCxnSpPr>
          <p:spPr>
            <a:xfrm>
              <a:off x="1257300" y="4299393"/>
              <a:ext cx="3108960" cy="0"/>
            </a:xfrm>
            <a:prstGeom prst="line">
              <a:avLst/>
            </a:prstGeom>
            <a:ln w="6350">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7FE5B940-C107-4BFE-B9CC-7CABE3A5B0B7}"/>
                </a:ext>
              </a:extLst>
            </p:cNvPr>
            <p:cNvCxnSpPr>
              <a:cxnSpLocks/>
            </p:cNvCxnSpPr>
            <p:nvPr/>
          </p:nvCxnSpPr>
          <p:spPr>
            <a:xfrm flipV="1">
              <a:off x="7924800" y="4299391"/>
              <a:ext cx="3108960" cy="2"/>
            </a:xfrm>
            <a:prstGeom prst="line">
              <a:avLst/>
            </a:prstGeom>
            <a:ln w="6350">
              <a:solidFill>
                <a:schemeClr val="bg1"/>
              </a:solidFill>
              <a:prstDash val="sysDot"/>
            </a:ln>
          </p:spPr>
          <p:style>
            <a:lnRef idx="1">
              <a:schemeClr val="accent1"/>
            </a:lnRef>
            <a:fillRef idx="0">
              <a:schemeClr val="accent1"/>
            </a:fillRef>
            <a:effectRef idx="0">
              <a:schemeClr val="accent1"/>
            </a:effectRef>
            <a:fontRef idx="minor">
              <a:schemeClr val="tx1"/>
            </a:fontRef>
          </p:style>
        </p:cxnSp>
      </p:grpSp>
      <p:sp>
        <p:nvSpPr>
          <p:cNvPr id="16" name="Footer Placeholder 12">
            <a:extLst>
              <a:ext uri="{FF2B5EF4-FFF2-40B4-BE49-F238E27FC236}">
                <a16:creationId xmlns:a16="http://schemas.microsoft.com/office/drawing/2014/main" id="{085E71CF-77CC-428A-8DD0-B38F3D1070FF}"/>
              </a:ext>
            </a:extLst>
          </p:cNvPr>
          <p:cNvSpPr>
            <a:spLocks noGrp="1"/>
          </p:cNvSpPr>
          <p:nvPr>
            <p:ph type="ftr" sz="quarter" idx="10"/>
          </p:nvPr>
        </p:nvSpPr>
        <p:spPr>
          <a:xfrm>
            <a:off x="426720" y="6444650"/>
            <a:ext cx="4061413" cy="276827"/>
          </a:xfrm>
          <a:prstGeom prst="rect">
            <a:avLst/>
          </a:prstGeom>
        </p:spPr>
        <p:txBody>
          <a:bodyPr/>
          <a:lstStyle>
            <a:lvl1pPr>
              <a:defRPr>
                <a:solidFill>
                  <a:schemeClr val="bg1">
                    <a:lumMod val="95000"/>
                  </a:schemeClr>
                </a:solidFill>
              </a:defRPr>
            </a:lvl1pPr>
          </a:lstStyle>
          <a:p>
            <a:r>
              <a:rPr lang="en-GB" dirty="0"/>
              <a:t>© 2025 Financial Edge Training </a:t>
            </a:r>
            <a:endParaRPr lang="en-US" dirty="0"/>
          </a:p>
        </p:txBody>
      </p:sp>
    </p:spTree>
    <p:extLst>
      <p:ext uri="{BB962C8B-B14F-4D97-AF65-F5344CB8AC3E}">
        <p14:creationId xmlns:p14="http://schemas.microsoft.com/office/powerpoint/2010/main" val="3956417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6" name="Title Placeholder 1">
            <a:extLst>
              <a:ext uri="{FF2B5EF4-FFF2-40B4-BE49-F238E27FC236}">
                <a16:creationId xmlns:a16="http://schemas.microsoft.com/office/drawing/2014/main" id="{630ED18E-C083-4998-9453-E536082C1872}"/>
              </a:ext>
            </a:extLst>
          </p:cNvPr>
          <p:cNvSpPr>
            <a:spLocks noGrp="1"/>
          </p:cNvSpPr>
          <p:nvPr>
            <p:ph type="title"/>
          </p:nvPr>
        </p:nvSpPr>
        <p:spPr>
          <a:xfrm>
            <a:off x="426720" y="404248"/>
            <a:ext cx="11338560" cy="748272"/>
          </a:xfrm>
          <a:prstGeom prst="rect">
            <a:avLst/>
          </a:prstGeom>
        </p:spPr>
        <p:txBody>
          <a:bodyPr vert="horz" lIns="72000" tIns="45720" rIns="72000" bIns="45720" rtlCol="0" anchor="ctr">
            <a:normAutofit/>
          </a:bodyPr>
          <a:lstStyle/>
          <a:p>
            <a:r>
              <a:rPr lang="en-GB"/>
              <a:t>Click to edit Master title style</a:t>
            </a:r>
            <a:endParaRPr lang="en-US" dirty="0"/>
          </a:p>
        </p:txBody>
      </p:sp>
      <p:sp>
        <p:nvSpPr>
          <p:cNvPr id="10" name="Slide Number Placeholder 5">
            <a:extLst>
              <a:ext uri="{FF2B5EF4-FFF2-40B4-BE49-F238E27FC236}">
                <a16:creationId xmlns:a16="http://schemas.microsoft.com/office/drawing/2014/main" id="{BD5159E0-E845-434D-86B3-1655C444FE51}"/>
              </a:ext>
            </a:extLst>
          </p:cNvPr>
          <p:cNvSpPr>
            <a:spLocks noGrp="1"/>
          </p:cNvSpPr>
          <p:nvPr>
            <p:ph type="sldNum" sz="quarter" idx="4"/>
          </p:nvPr>
        </p:nvSpPr>
        <p:spPr>
          <a:xfrm>
            <a:off x="4724400" y="6444650"/>
            <a:ext cx="2743200" cy="276827"/>
          </a:xfrm>
          <a:prstGeom prst="rect">
            <a:avLst/>
          </a:prstGeom>
        </p:spPr>
        <p:txBody>
          <a:bodyPr vert="horz" lIns="91440" tIns="45720" rIns="91440" bIns="45720" rtlCol="0" anchor="ctr"/>
          <a:lstStyle>
            <a:lvl1pPr algn="ctr">
              <a:defRPr sz="800">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A150EB23-9872-4F54-B315-6C45A1D5BAA2}" type="slidenum">
              <a:rPr lang="en-US" smtClean="0"/>
              <a:pPr/>
              <a:t>‹#›</a:t>
            </a:fld>
            <a:endParaRPr lang="en-US"/>
          </a:p>
        </p:txBody>
      </p:sp>
      <p:sp>
        <p:nvSpPr>
          <p:cNvPr id="11" name="Footer Placeholder 4">
            <a:extLst>
              <a:ext uri="{FF2B5EF4-FFF2-40B4-BE49-F238E27FC236}">
                <a16:creationId xmlns:a16="http://schemas.microsoft.com/office/drawing/2014/main" id="{30298F62-3A64-49BF-BB51-FD9E1DC5FDDB}"/>
              </a:ext>
            </a:extLst>
          </p:cNvPr>
          <p:cNvSpPr>
            <a:spLocks noGrp="1"/>
          </p:cNvSpPr>
          <p:nvPr>
            <p:ph type="ftr" sz="quarter" idx="3"/>
          </p:nvPr>
        </p:nvSpPr>
        <p:spPr>
          <a:xfrm>
            <a:off x="426720" y="6444650"/>
            <a:ext cx="4061413" cy="276827"/>
          </a:xfrm>
          <a:prstGeom prst="rect">
            <a:avLst/>
          </a:prstGeom>
        </p:spPr>
        <p:txBody>
          <a:bodyPr vert="horz" lIns="0" tIns="45720" rIns="91440" bIns="45720" rtlCol="0" anchor="ctr"/>
          <a:lstStyle>
            <a:lvl1pPr algn="l">
              <a:defRPr sz="800">
                <a:solidFill>
                  <a:schemeClr val="tx1">
                    <a:tint val="75000"/>
                  </a:schemeClr>
                </a:solidFill>
                <a:latin typeface="+mj-lt"/>
                <a:ea typeface="Open Sans Light" panose="020B0306030504020204" pitchFamily="34" charset="0"/>
                <a:cs typeface="Open Sans Light" panose="020B0306030504020204" pitchFamily="34" charset="0"/>
              </a:defRPr>
            </a:lvl1pPr>
          </a:lstStyle>
          <a:p>
            <a:r>
              <a:rPr lang="en-US" dirty="0"/>
              <a:t>© 2025 Financial Edge Training </a:t>
            </a:r>
          </a:p>
        </p:txBody>
      </p:sp>
    </p:spTree>
    <p:extLst>
      <p:ext uri="{BB962C8B-B14F-4D97-AF65-F5344CB8AC3E}">
        <p14:creationId xmlns:p14="http://schemas.microsoft.com/office/powerpoint/2010/main" val="21353853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26720" y="1825626"/>
            <a:ext cx="5410200" cy="4239895"/>
          </a:xfrm>
        </p:spPr>
        <p:txBody>
          <a:bodyPr/>
          <a:lstStyle>
            <a:lvl1pPr>
              <a:lnSpc>
                <a:spcPct val="100000"/>
              </a:lnSpc>
              <a:defRPr>
                <a:solidFill>
                  <a:schemeClr val="tx1"/>
                </a:solidFill>
              </a:defRPr>
            </a:lvl1pPr>
            <a:lvl2pPr>
              <a:lnSpc>
                <a:spcPct val="100000"/>
              </a:lnSpc>
              <a:defRPr>
                <a:solidFill>
                  <a:schemeClr val="tx1"/>
                </a:solidFill>
              </a:defRPr>
            </a:lvl2pPr>
            <a:lvl3pPr>
              <a:lnSpc>
                <a:spcPct val="100000"/>
              </a:lnSpc>
              <a:defRPr>
                <a:solidFill>
                  <a:schemeClr val="tx1"/>
                </a:solidFill>
              </a:defRPr>
            </a:lvl3pPr>
            <a:lvl4pPr>
              <a:lnSpc>
                <a:spcPct val="100000"/>
              </a:lnSpc>
              <a:defRPr>
                <a:solidFill>
                  <a:schemeClr val="tx1"/>
                </a:solidFill>
              </a:defRPr>
            </a:lvl4pPr>
            <a:lvl5pPr>
              <a:lnSpc>
                <a:spcPct val="100000"/>
              </a:lnSpc>
              <a:defRPr>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355080" y="1825626"/>
            <a:ext cx="5410200" cy="4239895"/>
          </a:xfrm>
        </p:spPr>
        <p:txBody>
          <a:bodyPr/>
          <a:lstStyle>
            <a:lvl1pPr>
              <a:lnSpc>
                <a:spcPct val="100000"/>
              </a:lnSpc>
              <a:defRPr>
                <a:solidFill>
                  <a:schemeClr val="tx1"/>
                </a:solidFill>
              </a:defRPr>
            </a:lvl1pPr>
            <a:lvl2pPr>
              <a:lnSpc>
                <a:spcPct val="100000"/>
              </a:lnSpc>
              <a:defRPr>
                <a:solidFill>
                  <a:schemeClr val="tx1"/>
                </a:solidFill>
              </a:defRPr>
            </a:lvl2pPr>
            <a:lvl3pPr>
              <a:lnSpc>
                <a:spcPct val="100000"/>
              </a:lnSpc>
              <a:defRPr>
                <a:solidFill>
                  <a:schemeClr val="tx1"/>
                </a:solidFill>
              </a:defRPr>
            </a:lvl3pPr>
            <a:lvl4pPr>
              <a:lnSpc>
                <a:spcPct val="100000"/>
              </a:lnSpc>
              <a:defRPr>
                <a:solidFill>
                  <a:schemeClr val="tx1"/>
                </a:solidFill>
              </a:defRPr>
            </a:lvl4pPr>
            <a:lvl5pPr>
              <a:lnSpc>
                <a:spcPct val="100000"/>
              </a:lnSpc>
              <a:defRPr>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Title Placeholder 1">
            <a:extLst>
              <a:ext uri="{FF2B5EF4-FFF2-40B4-BE49-F238E27FC236}">
                <a16:creationId xmlns:a16="http://schemas.microsoft.com/office/drawing/2014/main" id="{97DE6C02-1BF2-48BB-89D7-31135A60F8EC}"/>
              </a:ext>
            </a:extLst>
          </p:cNvPr>
          <p:cNvSpPr>
            <a:spLocks noGrp="1"/>
          </p:cNvSpPr>
          <p:nvPr>
            <p:ph type="title"/>
          </p:nvPr>
        </p:nvSpPr>
        <p:spPr>
          <a:xfrm>
            <a:off x="426720" y="404248"/>
            <a:ext cx="11338560" cy="748272"/>
          </a:xfrm>
          <a:prstGeom prst="rect">
            <a:avLst/>
          </a:prstGeom>
        </p:spPr>
        <p:txBody>
          <a:bodyPr vert="horz" lIns="72000" tIns="45720" rIns="72000" bIns="45720" rtlCol="0" anchor="ctr">
            <a:normAutofit/>
          </a:bodyPr>
          <a:lstStyle/>
          <a:p>
            <a:r>
              <a:rPr lang="en-GB"/>
              <a:t>Click to edit Master title style</a:t>
            </a:r>
            <a:endParaRPr lang="en-US" dirty="0"/>
          </a:p>
        </p:txBody>
      </p:sp>
      <p:sp>
        <p:nvSpPr>
          <p:cNvPr id="9" name="Slide Number Placeholder 5">
            <a:extLst>
              <a:ext uri="{FF2B5EF4-FFF2-40B4-BE49-F238E27FC236}">
                <a16:creationId xmlns:a16="http://schemas.microsoft.com/office/drawing/2014/main" id="{AE036F73-9BD5-4732-8DCC-9DC91E3193C2}"/>
              </a:ext>
            </a:extLst>
          </p:cNvPr>
          <p:cNvSpPr>
            <a:spLocks noGrp="1"/>
          </p:cNvSpPr>
          <p:nvPr>
            <p:ph type="sldNum" sz="quarter" idx="4"/>
          </p:nvPr>
        </p:nvSpPr>
        <p:spPr>
          <a:xfrm>
            <a:off x="4724400" y="6444650"/>
            <a:ext cx="2743200" cy="276827"/>
          </a:xfrm>
          <a:prstGeom prst="rect">
            <a:avLst/>
          </a:prstGeom>
        </p:spPr>
        <p:txBody>
          <a:bodyPr vert="horz" lIns="91440" tIns="45720" rIns="91440" bIns="45720" rtlCol="0" anchor="ctr"/>
          <a:lstStyle>
            <a:lvl1pPr algn="ctr">
              <a:defRPr sz="800">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A150EB23-9872-4F54-B315-6C45A1D5BAA2}" type="slidenum">
              <a:rPr lang="en-US" smtClean="0"/>
              <a:pPr/>
              <a:t>‹#›</a:t>
            </a:fld>
            <a:endParaRPr lang="en-US"/>
          </a:p>
        </p:txBody>
      </p:sp>
      <p:sp>
        <p:nvSpPr>
          <p:cNvPr id="10" name="Footer Placeholder 4">
            <a:extLst>
              <a:ext uri="{FF2B5EF4-FFF2-40B4-BE49-F238E27FC236}">
                <a16:creationId xmlns:a16="http://schemas.microsoft.com/office/drawing/2014/main" id="{8097AF73-FE03-4DCF-A60E-30CD29603517}"/>
              </a:ext>
            </a:extLst>
          </p:cNvPr>
          <p:cNvSpPr>
            <a:spLocks noGrp="1"/>
          </p:cNvSpPr>
          <p:nvPr>
            <p:ph type="ftr" sz="quarter" idx="3"/>
          </p:nvPr>
        </p:nvSpPr>
        <p:spPr>
          <a:xfrm>
            <a:off x="426720" y="6444650"/>
            <a:ext cx="4061413" cy="276827"/>
          </a:xfrm>
          <a:prstGeom prst="rect">
            <a:avLst/>
          </a:prstGeom>
        </p:spPr>
        <p:txBody>
          <a:bodyPr vert="horz" lIns="0" tIns="45720" rIns="91440" bIns="45720" rtlCol="0" anchor="ctr"/>
          <a:lstStyle>
            <a:lvl1pPr algn="l">
              <a:defRPr sz="800">
                <a:solidFill>
                  <a:schemeClr val="tx1">
                    <a:tint val="75000"/>
                  </a:schemeClr>
                </a:solidFill>
                <a:latin typeface="+mj-lt"/>
                <a:ea typeface="Open Sans Light" panose="020B0306030504020204" pitchFamily="34" charset="0"/>
                <a:cs typeface="Open Sans Light" panose="020B0306030504020204" pitchFamily="34" charset="0"/>
              </a:defRPr>
            </a:lvl1pPr>
          </a:lstStyle>
          <a:p>
            <a:r>
              <a:rPr lang="en-US" dirty="0"/>
              <a:t>© 2025 Financial Edge Training </a:t>
            </a:r>
          </a:p>
        </p:txBody>
      </p:sp>
    </p:spTree>
    <p:extLst>
      <p:ext uri="{BB962C8B-B14F-4D97-AF65-F5344CB8AC3E}">
        <p14:creationId xmlns:p14="http://schemas.microsoft.com/office/powerpoint/2010/main" val="14692884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26720" y="1805321"/>
            <a:ext cx="5411789" cy="668655"/>
          </a:xfrm>
        </p:spPr>
        <p:txBody>
          <a:bodyPr anchor="b">
            <a:normAutofit/>
          </a:bodyPr>
          <a:lstStyle>
            <a:lvl1pPr marL="0" indent="0">
              <a:lnSpc>
                <a:spcPct val="100000"/>
              </a:lnSpc>
              <a:buNone/>
              <a:defRPr sz="2400" b="0" i="0" u="none">
                <a:solidFill>
                  <a:schemeClr val="accent1"/>
                </a:solidFill>
              </a:defRPr>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GB"/>
              <a:t>Click to edit Master text styles</a:t>
            </a:r>
          </a:p>
        </p:txBody>
      </p:sp>
      <p:sp>
        <p:nvSpPr>
          <p:cNvPr id="4" name="Content Placeholder 3"/>
          <p:cNvSpPr>
            <a:spLocks noGrp="1"/>
          </p:cNvSpPr>
          <p:nvPr>
            <p:ph sz="half" idx="2"/>
          </p:nvPr>
        </p:nvSpPr>
        <p:spPr>
          <a:xfrm>
            <a:off x="426720" y="2667001"/>
            <a:ext cx="5411789" cy="3366797"/>
          </a:xfrm>
        </p:spPr>
        <p:txBody>
          <a:bodyPr>
            <a:normAutofit/>
          </a:bodyPr>
          <a:lstStyle>
            <a:lvl1pPr>
              <a:lnSpc>
                <a:spcPct val="100000"/>
              </a:lnSpc>
              <a:defRPr sz="2000">
                <a:solidFill>
                  <a:schemeClr val="tx1"/>
                </a:solidFill>
              </a:defRPr>
            </a:lvl1pPr>
            <a:lvl2pPr>
              <a:lnSpc>
                <a:spcPct val="100000"/>
              </a:lnSpc>
              <a:defRPr sz="1800">
                <a:solidFill>
                  <a:schemeClr val="tx1"/>
                </a:solidFill>
              </a:defRPr>
            </a:lvl2pPr>
            <a:lvl3pPr>
              <a:lnSpc>
                <a:spcPct val="100000"/>
              </a:lnSpc>
              <a:defRPr sz="1600">
                <a:solidFill>
                  <a:schemeClr val="tx1"/>
                </a:solidFill>
              </a:defRPr>
            </a:lvl3pPr>
            <a:lvl4pPr>
              <a:lnSpc>
                <a:spcPct val="100000"/>
              </a:lnSpc>
              <a:defRPr sz="1400">
                <a:solidFill>
                  <a:schemeClr val="tx1"/>
                </a:solidFill>
              </a:defRPr>
            </a:lvl4pPr>
            <a:lvl5pPr>
              <a:lnSpc>
                <a:spcPct val="100000"/>
              </a:lnSpc>
              <a:defRPr sz="1400">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355080" y="1805321"/>
            <a:ext cx="5410200" cy="668655"/>
          </a:xfrm>
        </p:spPr>
        <p:txBody>
          <a:bodyPr anchor="b">
            <a:normAutofit/>
          </a:bodyPr>
          <a:lstStyle>
            <a:lvl1pPr marL="0" indent="0">
              <a:lnSpc>
                <a:spcPct val="100000"/>
              </a:lnSpc>
              <a:buNone/>
              <a:defRPr sz="2400" b="0" i="0" u="none">
                <a:solidFill>
                  <a:schemeClr val="accent1"/>
                </a:solidFill>
              </a:defRPr>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355080" y="2667001"/>
            <a:ext cx="5410200" cy="3366797"/>
          </a:xfrm>
        </p:spPr>
        <p:txBody>
          <a:bodyPr>
            <a:normAutofit/>
          </a:bodyPr>
          <a:lstStyle>
            <a:lvl1pPr>
              <a:lnSpc>
                <a:spcPct val="100000"/>
              </a:lnSpc>
              <a:defRPr sz="2000">
                <a:solidFill>
                  <a:schemeClr val="tx1"/>
                </a:solidFill>
              </a:defRPr>
            </a:lvl1pPr>
            <a:lvl2pPr>
              <a:lnSpc>
                <a:spcPct val="100000"/>
              </a:lnSpc>
              <a:defRPr sz="1800">
                <a:solidFill>
                  <a:schemeClr val="tx1"/>
                </a:solidFill>
              </a:defRPr>
            </a:lvl2pPr>
            <a:lvl3pPr>
              <a:lnSpc>
                <a:spcPct val="100000"/>
              </a:lnSpc>
              <a:defRPr sz="1600">
                <a:solidFill>
                  <a:schemeClr val="tx1"/>
                </a:solidFill>
              </a:defRPr>
            </a:lvl3pPr>
            <a:lvl4pPr>
              <a:lnSpc>
                <a:spcPct val="100000"/>
              </a:lnSpc>
              <a:defRPr sz="1400">
                <a:solidFill>
                  <a:schemeClr val="tx1"/>
                </a:solidFill>
              </a:defRPr>
            </a:lvl4pPr>
            <a:lvl5pPr>
              <a:lnSpc>
                <a:spcPct val="100000"/>
              </a:lnSpc>
              <a:defRPr sz="1400">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9" name="Title Placeholder 1">
            <a:extLst>
              <a:ext uri="{FF2B5EF4-FFF2-40B4-BE49-F238E27FC236}">
                <a16:creationId xmlns:a16="http://schemas.microsoft.com/office/drawing/2014/main" id="{818AAA7C-C016-4BD4-94CE-32F5F2CCDE15}"/>
              </a:ext>
            </a:extLst>
          </p:cNvPr>
          <p:cNvSpPr>
            <a:spLocks noGrp="1"/>
          </p:cNvSpPr>
          <p:nvPr>
            <p:ph type="title"/>
          </p:nvPr>
        </p:nvSpPr>
        <p:spPr>
          <a:xfrm>
            <a:off x="426720" y="404248"/>
            <a:ext cx="11338560" cy="748272"/>
          </a:xfrm>
          <a:prstGeom prst="rect">
            <a:avLst/>
          </a:prstGeom>
        </p:spPr>
        <p:txBody>
          <a:bodyPr vert="horz" lIns="72000" tIns="45720" rIns="72000" bIns="45720" rtlCol="0" anchor="ctr">
            <a:normAutofit/>
          </a:bodyPr>
          <a:lstStyle/>
          <a:p>
            <a:r>
              <a:rPr lang="en-GB"/>
              <a:t>Click to edit Master title style</a:t>
            </a:r>
            <a:endParaRPr lang="en-US" dirty="0"/>
          </a:p>
        </p:txBody>
      </p:sp>
      <p:sp>
        <p:nvSpPr>
          <p:cNvPr id="11" name="Slide Number Placeholder 5">
            <a:extLst>
              <a:ext uri="{FF2B5EF4-FFF2-40B4-BE49-F238E27FC236}">
                <a16:creationId xmlns:a16="http://schemas.microsoft.com/office/drawing/2014/main" id="{41D5686F-A96E-4467-B18A-0B418A7948AE}"/>
              </a:ext>
            </a:extLst>
          </p:cNvPr>
          <p:cNvSpPr>
            <a:spLocks noGrp="1"/>
          </p:cNvSpPr>
          <p:nvPr>
            <p:ph type="sldNum" sz="quarter" idx="11"/>
          </p:nvPr>
        </p:nvSpPr>
        <p:spPr>
          <a:xfrm>
            <a:off x="4724400" y="6444650"/>
            <a:ext cx="2743200" cy="276827"/>
          </a:xfrm>
          <a:prstGeom prst="rect">
            <a:avLst/>
          </a:prstGeom>
        </p:spPr>
        <p:txBody>
          <a:bodyPr vert="horz" lIns="91440" tIns="45720" rIns="91440" bIns="45720" rtlCol="0" anchor="ctr"/>
          <a:lstStyle>
            <a:lvl1pPr algn="ctr">
              <a:defRPr sz="800">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A150EB23-9872-4F54-B315-6C45A1D5BAA2}" type="slidenum">
              <a:rPr lang="en-US" smtClean="0"/>
              <a:pPr/>
              <a:t>‹#›</a:t>
            </a:fld>
            <a:endParaRPr lang="en-US"/>
          </a:p>
        </p:txBody>
      </p:sp>
      <p:sp>
        <p:nvSpPr>
          <p:cNvPr id="12" name="Footer Placeholder 4">
            <a:extLst>
              <a:ext uri="{FF2B5EF4-FFF2-40B4-BE49-F238E27FC236}">
                <a16:creationId xmlns:a16="http://schemas.microsoft.com/office/drawing/2014/main" id="{6065B49D-FAFA-4524-9241-CFB40E41A068}"/>
              </a:ext>
            </a:extLst>
          </p:cNvPr>
          <p:cNvSpPr>
            <a:spLocks noGrp="1"/>
          </p:cNvSpPr>
          <p:nvPr>
            <p:ph type="ftr" sz="quarter" idx="12"/>
          </p:nvPr>
        </p:nvSpPr>
        <p:spPr>
          <a:xfrm>
            <a:off x="426720" y="6444650"/>
            <a:ext cx="4061413" cy="276827"/>
          </a:xfrm>
          <a:prstGeom prst="rect">
            <a:avLst/>
          </a:prstGeom>
        </p:spPr>
        <p:txBody>
          <a:bodyPr vert="horz" lIns="0" tIns="45720" rIns="91440" bIns="45720" rtlCol="0" anchor="ctr"/>
          <a:lstStyle>
            <a:lvl1pPr algn="l">
              <a:defRPr sz="800">
                <a:solidFill>
                  <a:schemeClr val="tx1">
                    <a:tint val="75000"/>
                  </a:schemeClr>
                </a:solidFill>
                <a:latin typeface="+mj-lt"/>
                <a:ea typeface="Open Sans Light" panose="020B0306030504020204" pitchFamily="34" charset="0"/>
                <a:cs typeface="Open Sans Light" panose="020B0306030504020204" pitchFamily="34" charset="0"/>
              </a:defRPr>
            </a:lvl1pPr>
          </a:lstStyle>
          <a:p>
            <a:r>
              <a:rPr lang="en-US" dirty="0"/>
              <a:t>© 2025 Financial Edge Training </a:t>
            </a:r>
          </a:p>
        </p:txBody>
      </p:sp>
    </p:spTree>
    <p:extLst>
      <p:ext uri="{BB962C8B-B14F-4D97-AF65-F5344CB8AC3E}">
        <p14:creationId xmlns:p14="http://schemas.microsoft.com/office/powerpoint/2010/main" val="549054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Title Placeholder 1">
            <a:extLst>
              <a:ext uri="{FF2B5EF4-FFF2-40B4-BE49-F238E27FC236}">
                <a16:creationId xmlns:a16="http://schemas.microsoft.com/office/drawing/2014/main" id="{0ACB8D42-0E1A-4063-9A35-B29C6DA94ECB}"/>
              </a:ext>
            </a:extLst>
          </p:cNvPr>
          <p:cNvSpPr>
            <a:spLocks noGrp="1"/>
          </p:cNvSpPr>
          <p:nvPr>
            <p:ph type="title"/>
          </p:nvPr>
        </p:nvSpPr>
        <p:spPr>
          <a:xfrm>
            <a:off x="426720" y="404248"/>
            <a:ext cx="11338560" cy="748272"/>
          </a:xfrm>
          <a:prstGeom prst="rect">
            <a:avLst/>
          </a:prstGeom>
        </p:spPr>
        <p:txBody>
          <a:bodyPr vert="horz" lIns="72000" tIns="45720" rIns="72000" bIns="45720" rtlCol="0" anchor="ctr">
            <a:normAutofit/>
          </a:bodyPr>
          <a:lstStyle/>
          <a:p>
            <a:r>
              <a:rPr lang="en-GB"/>
              <a:t>Click to edit Master title style</a:t>
            </a:r>
            <a:endParaRPr lang="en-US" dirty="0"/>
          </a:p>
        </p:txBody>
      </p:sp>
      <p:sp>
        <p:nvSpPr>
          <p:cNvPr id="7" name="Slide Number Placeholder 5">
            <a:extLst>
              <a:ext uri="{FF2B5EF4-FFF2-40B4-BE49-F238E27FC236}">
                <a16:creationId xmlns:a16="http://schemas.microsoft.com/office/drawing/2014/main" id="{A0409565-585D-4F8C-B009-6713F126B2A4}"/>
              </a:ext>
            </a:extLst>
          </p:cNvPr>
          <p:cNvSpPr>
            <a:spLocks noGrp="1"/>
          </p:cNvSpPr>
          <p:nvPr>
            <p:ph type="sldNum" sz="quarter" idx="4"/>
          </p:nvPr>
        </p:nvSpPr>
        <p:spPr>
          <a:xfrm>
            <a:off x="4724400" y="6444650"/>
            <a:ext cx="2743200" cy="276827"/>
          </a:xfrm>
          <a:prstGeom prst="rect">
            <a:avLst/>
          </a:prstGeom>
        </p:spPr>
        <p:txBody>
          <a:bodyPr vert="horz" lIns="91440" tIns="45720" rIns="91440" bIns="45720" rtlCol="0" anchor="ctr"/>
          <a:lstStyle>
            <a:lvl1pPr algn="ctr">
              <a:defRPr sz="800">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A150EB23-9872-4F54-B315-6C45A1D5BAA2}" type="slidenum">
              <a:rPr lang="en-US" smtClean="0"/>
              <a:pPr/>
              <a:t>‹#›</a:t>
            </a:fld>
            <a:endParaRPr lang="en-US"/>
          </a:p>
        </p:txBody>
      </p:sp>
      <p:sp>
        <p:nvSpPr>
          <p:cNvPr id="8" name="Footer Placeholder 4">
            <a:extLst>
              <a:ext uri="{FF2B5EF4-FFF2-40B4-BE49-F238E27FC236}">
                <a16:creationId xmlns:a16="http://schemas.microsoft.com/office/drawing/2014/main" id="{1FAB1BAB-5C61-484C-8CBC-FF2113FEA9EA}"/>
              </a:ext>
            </a:extLst>
          </p:cNvPr>
          <p:cNvSpPr>
            <a:spLocks noGrp="1"/>
          </p:cNvSpPr>
          <p:nvPr>
            <p:ph type="ftr" sz="quarter" idx="3"/>
          </p:nvPr>
        </p:nvSpPr>
        <p:spPr>
          <a:xfrm>
            <a:off x="426720" y="6444650"/>
            <a:ext cx="4061413" cy="276827"/>
          </a:xfrm>
          <a:prstGeom prst="rect">
            <a:avLst/>
          </a:prstGeom>
        </p:spPr>
        <p:txBody>
          <a:bodyPr vert="horz" lIns="0" tIns="45720" rIns="91440" bIns="45720" rtlCol="0" anchor="ctr"/>
          <a:lstStyle>
            <a:lvl1pPr algn="l">
              <a:defRPr sz="800">
                <a:solidFill>
                  <a:schemeClr val="tx1">
                    <a:tint val="75000"/>
                  </a:schemeClr>
                </a:solidFill>
                <a:latin typeface="+mj-lt"/>
                <a:ea typeface="Open Sans Light" panose="020B0306030504020204" pitchFamily="34" charset="0"/>
                <a:cs typeface="Open Sans Light" panose="020B0306030504020204" pitchFamily="34" charset="0"/>
              </a:defRPr>
            </a:lvl1pPr>
          </a:lstStyle>
          <a:p>
            <a:r>
              <a:rPr lang="en-US" dirty="0"/>
              <a:t>© 2025 Financial Edge Training </a:t>
            </a:r>
          </a:p>
        </p:txBody>
      </p:sp>
    </p:spTree>
    <p:extLst>
      <p:ext uri="{BB962C8B-B14F-4D97-AF65-F5344CB8AC3E}">
        <p14:creationId xmlns:p14="http://schemas.microsoft.com/office/powerpoint/2010/main" val="32003083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Appendix">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198C72A9-E7F9-4C1D-9D01-7B6DA9CAE0FB}"/>
              </a:ext>
            </a:extLst>
          </p:cNvPr>
          <p:cNvSpPr txBox="1">
            <a:spLocks/>
          </p:cNvSpPr>
          <p:nvPr userDrawn="1"/>
        </p:nvSpPr>
        <p:spPr>
          <a:xfrm>
            <a:off x="5730240" y="0"/>
            <a:ext cx="731520" cy="226928"/>
          </a:xfrm>
          <a:prstGeom prst="rect">
            <a:avLst/>
          </a:prstGeom>
          <a:solidFill>
            <a:schemeClr val="accent1"/>
          </a:solidFill>
        </p:spPr>
        <p:txBody>
          <a:bodyPr vert="horz" lIns="0" tIns="0" rIns="0" bIns="0" rtlCol="0" anchor="ctr">
            <a:noAutofit/>
          </a:bodyPr>
          <a:lstStyle>
            <a:lvl1pPr algn="ctr" defTabSz="914446" rtl="0" eaLnBrk="1" latinLnBrk="0" hangingPunct="1">
              <a:lnSpc>
                <a:spcPct val="100000"/>
              </a:lnSpc>
              <a:spcBef>
                <a:spcPct val="0"/>
              </a:spcBef>
              <a:buNone/>
              <a:defRPr sz="3200" b="0" i="0" u="none" kern="1200">
                <a:solidFill>
                  <a:srgbClr val="163260"/>
                </a:solidFill>
                <a:latin typeface="Open Sans" panose="020B0606030504020204" pitchFamily="34" charset="0"/>
                <a:ea typeface="Open Sans" panose="020B0606030504020204" pitchFamily="34" charset="0"/>
                <a:cs typeface="Open Sans" panose="020B0606030504020204" pitchFamily="34" charset="0"/>
              </a:defRPr>
            </a:lvl1pPr>
          </a:lstStyle>
          <a:p>
            <a:r>
              <a:rPr lang="en-GB" sz="900" b="0" dirty="0">
                <a:solidFill>
                  <a:schemeClr val="bg1"/>
                </a:solidFill>
                <a:latin typeface="Open Sans Semibold" panose="020B0706030804020204" pitchFamily="34" charset="0"/>
                <a:ea typeface="Open Sans Semibold" panose="020B0706030804020204" pitchFamily="34" charset="0"/>
                <a:cs typeface="Open Sans Semibold" panose="020B0706030804020204" pitchFamily="34" charset="0"/>
              </a:rPr>
              <a:t>APPENDIX</a:t>
            </a:r>
            <a:endParaRPr lang="en-US" sz="900" b="0" dirty="0">
              <a:solidFill>
                <a:schemeClr val="bg1"/>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6" name="Title Placeholder 1">
            <a:extLst>
              <a:ext uri="{FF2B5EF4-FFF2-40B4-BE49-F238E27FC236}">
                <a16:creationId xmlns:a16="http://schemas.microsoft.com/office/drawing/2014/main" id="{1B5FF2A5-054E-4362-957D-BC0FC9A48DD5}"/>
              </a:ext>
            </a:extLst>
          </p:cNvPr>
          <p:cNvSpPr>
            <a:spLocks noGrp="1"/>
          </p:cNvSpPr>
          <p:nvPr>
            <p:ph type="title"/>
          </p:nvPr>
        </p:nvSpPr>
        <p:spPr>
          <a:xfrm>
            <a:off x="426720" y="404248"/>
            <a:ext cx="11338560" cy="748272"/>
          </a:xfrm>
          <a:prstGeom prst="rect">
            <a:avLst/>
          </a:prstGeom>
        </p:spPr>
        <p:txBody>
          <a:bodyPr vert="horz" lIns="72000" tIns="45720" rIns="72000" bIns="45720" rtlCol="0" anchor="ctr">
            <a:normAutofit/>
          </a:bodyPr>
          <a:lstStyle/>
          <a:p>
            <a:r>
              <a:rPr lang="en-GB"/>
              <a:t>Click to edit Master title style</a:t>
            </a:r>
            <a:endParaRPr lang="en-US" dirty="0"/>
          </a:p>
        </p:txBody>
      </p:sp>
      <p:sp>
        <p:nvSpPr>
          <p:cNvPr id="9" name="Slide Number Placeholder 5">
            <a:extLst>
              <a:ext uri="{FF2B5EF4-FFF2-40B4-BE49-F238E27FC236}">
                <a16:creationId xmlns:a16="http://schemas.microsoft.com/office/drawing/2014/main" id="{F673DFAC-A8DC-4808-8CF0-76D972989144}"/>
              </a:ext>
            </a:extLst>
          </p:cNvPr>
          <p:cNvSpPr>
            <a:spLocks noGrp="1"/>
          </p:cNvSpPr>
          <p:nvPr>
            <p:ph type="sldNum" sz="quarter" idx="4"/>
          </p:nvPr>
        </p:nvSpPr>
        <p:spPr>
          <a:xfrm>
            <a:off x="4724400" y="6444650"/>
            <a:ext cx="2743200" cy="276827"/>
          </a:xfrm>
          <a:prstGeom prst="rect">
            <a:avLst/>
          </a:prstGeom>
        </p:spPr>
        <p:txBody>
          <a:bodyPr vert="horz" lIns="91440" tIns="45720" rIns="91440" bIns="45720" rtlCol="0" anchor="ctr"/>
          <a:lstStyle>
            <a:lvl1pPr algn="ctr">
              <a:defRPr sz="800">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A150EB23-9872-4F54-B315-6C45A1D5BAA2}" type="slidenum">
              <a:rPr lang="en-US" smtClean="0"/>
              <a:pPr/>
              <a:t>‹#›</a:t>
            </a:fld>
            <a:endParaRPr lang="en-US"/>
          </a:p>
        </p:txBody>
      </p:sp>
      <p:sp>
        <p:nvSpPr>
          <p:cNvPr id="10" name="Footer Placeholder 4">
            <a:extLst>
              <a:ext uri="{FF2B5EF4-FFF2-40B4-BE49-F238E27FC236}">
                <a16:creationId xmlns:a16="http://schemas.microsoft.com/office/drawing/2014/main" id="{A5BEC881-9868-4E87-8702-4E9C062EDA57}"/>
              </a:ext>
            </a:extLst>
          </p:cNvPr>
          <p:cNvSpPr>
            <a:spLocks noGrp="1"/>
          </p:cNvSpPr>
          <p:nvPr>
            <p:ph type="ftr" sz="quarter" idx="3"/>
          </p:nvPr>
        </p:nvSpPr>
        <p:spPr>
          <a:xfrm>
            <a:off x="426720" y="6444650"/>
            <a:ext cx="4061413" cy="276827"/>
          </a:xfrm>
          <a:prstGeom prst="rect">
            <a:avLst/>
          </a:prstGeom>
        </p:spPr>
        <p:txBody>
          <a:bodyPr vert="horz" lIns="0" tIns="45720" rIns="91440" bIns="45720" rtlCol="0" anchor="ctr"/>
          <a:lstStyle>
            <a:lvl1pPr algn="l">
              <a:defRPr sz="800">
                <a:solidFill>
                  <a:schemeClr val="tx1">
                    <a:tint val="75000"/>
                  </a:schemeClr>
                </a:solidFill>
                <a:latin typeface="+mj-lt"/>
                <a:ea typeface="Open Sans Light" panose="020B0306030504020204" pitchFamily="34" charset="0"/>
                <a:cs typeface="Open Sans Light" panose="020B0306030504020204" pitchFamily="34" charset="0"/>
              </a:defRPr>
            </a:lvl1pPr>
          </a:lstStyle>
          <a:p>
            <a:r>
              <a:rPr lang="en-US" dirty="0"/>
              <a:t>© 2025 Financial Edge Training </a:t>
            </a:r>
          </a:p>
        </p:txBody>
      </p:sp>
    </p:spTree>
    <p:extLst>
      <p:ext uri="{BB962C8B-B14F-4D97-AF65-F5344CB8AC3E}">
        <p14:creationId xmlns:p14="http://schemas.microsoft.com/office/powerpoint/2010/main" val="19311777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sv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12" name="Straight Connector 11"/>
          <p:cNvCxnSpPr/>
          <p:nvPr userDrawn="1"/>
        </p:nvCxnSpPr>
        <p:spPr>
          <a:xfrm>
            <a:off x="426720" y="1489072"/>
            <a:ext cx="11338560" cy="0"/>
          </a:xfrm>
          <a:prstGeom prst="line">
            <a:avLst/>
          </a:prstGeom>
          <a:ln w="9525">
            <a:solidFill>
              <a:srgbClr val="085393"/>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426720" y="404248"/>
            <a:ext cx="11338560" cy="748272"/>
          </a:xfrm>
          <a:prstGeom prst="rect">
            <a:avLst/>
          </a:prstGeom>
        </p:spPr>
        <p:txBody>
          <a:bodyPr vert="horz" lIns="72000" tIns="45720" rIns="7200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426720" y="1825625"/>
            <a:ext cx="11338560" cy="423399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Footer Placeholder 4"/>
          <p:cNvSpPr>
            <a:spLocks noGrp="1"/>
          </p:cNvSpPr>
          <p:nvPr>
            <p:ph type="ftr" sz="quarter" idx="3"/>
          </p:nvPr>
        </p:nvSpPr>
        <p:spPr>
          <a:xfrm>
            <a:off x="426720" y="6444650"/>
            <a:ext cx="4061413" cy="276827"/>
          </a:xfrm>
          <a:prstGeom prst="rect">
            <a:avLst/>
          </a:prstGeom>
        </p:spPr>
        <p:txBody>
          <a:bodyPr vert="horz" lIns="0" tIns="45720" rIns="91440" bIns="45720" rtlCol="0" anchor="ctr"/>
          <a:lstStyle>
            <a:lvl1pPr algn="l">
              <a:defRPr sz="800">
                <a:solidFill>
                  <a:schemeClr val="tx1">
                    <a:tint val="75000"/>
                  </a:schemeClr>
                </a:solidFill>
                <a:latin typeface="+mj-lt"/>
                <a:ea typeface="Open Sans Light" panose="020B0306030504020204" pitchFamily="34" charset="0"/>
                <a:cs typeface="Open Sans Light" panose="020B0306030504020204" pitchFamily="34" charset="0"/>
              </a:defRPr>
            </a:lvl1pPr>
          </a:lstStyle>
          <a:p>
            <a:r>
              <a:rPr lang="en-US" dirty="0"/>
              <a:t>© 2025 Financial Edge Training </a:t>
            </a:r>
          </a:p>
        </p:txBody>
      </p:sp>
      <p:sp>
        <p:nvSpPr>
          <p:cNvPr id="6" name="Slide Number Placeholder 5"/>
          <p:cNvSpPr>
            <a:spLocks noGrp="1"/>
          </p:cNvSpPr>
          <p:nvPr>
            <p:ph type="sldNum" sz="quarter" idx="4"/>
          </p:nvPr>
        </p:nvSpPr>
        <p:spPr>
          <a:xfrm>
            <a:off x="4724400" y="6444650"/>
            <a:ext cx="2743200" cy="276827"/>
          </a:xfrm>
          <a:prstGeom prst="rect">
            <a:avLst/>
          </a:prstGeom>
        </p:spPr>
        <p:txBody>
          <a:bodyPr vert="horz" lIns="91440" tIns="45720" rIns="91440" bIns="45720" rtlCol="0" anchor="ctr"/>
          <a:lstStyle>
            <a:lvl1pPr algn="ctr">
              <a:defRPr sz="800">
                <a:solidFill>
                  <a:schemeClr val="tx1">
                    <a:tint val="75000"/>
                  </a:schemeClr>
                </a:solidFill>
                <a:latin typeface="+mj-lt"/>
                <a:ea typeface="Open Sans" panose="020B0606030504020204" pitchFamily="34" charset="0"/>
                <a:cs typeface="Open Sans" panose="020B0606030504020204" pitchFamily="34" charset="0"/>
              </a:defRPr>
            </a:lvl1pPr>
          </a:lstStyle>
          <a:p>
            <a:fld id="{A150EB23-9872-4F54-B315-6C45A1D5BAA2}" type="slidenum">
              <a:rPr lang="en-US" smtClean="0"/>
              <a:pPr/>
              <a:t>‹#›</a:t>
            </a:fld>
            <a:endParaRPr lang="en-US"/>
          </a:p>
        </p:txBody>
      </p:sp>
      <p:pic>
        <p:nvPicPr>
          <p:cNvPr id="9" name="Picture 8"/>
          <p:cNvPicPr>
            <a:picLocks noChangeAspect="1"/>
          </p:cNvPicPr>
          <p:nvPr/>
        </p:nvPicPr>
        <p:blipFill>
          <a:blip r:embed="rId11" cstate="print">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1452132" y="0"/>
            <a:ext cx="739868" cy="739868"/>
          </a:xfrm>
          <a:prstGeom prst="rect">
            <a:avLst/>
          </a:prstGeom>
        </p:spPr>
      </p:pic>
      <p:pic>
        <p:nvPicPr>
          <p:cNvPr id="13" name="Picture 12"/>
          <p:cNvPicPr>
            <a:picLocks noChangeAspect="1"/>
          </p:cNvPicPr>
          <p:nvPr userDrawn="1"/>
        </p:nvPicPr>
        <p:blipFill>
          <a:blip r:embed="rId13" cstate="print">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0393680" y="6444651"/>
            <a:ext cx="1371600" cy="188526"/>
          </a:xfrm>
          <a:prstGeom prst="rect">
            <a:avLst/>
          </a:prstGeom>
        </p:spPr>
      </p:pic>
    </p:spTree>
    <p:extLst>
      <p:ext uri="{BB962C8B-B14F-4D97-AF65-F5344CB8AC3E}">
        <p14:creationId xmlns:p14="http://schemas.microsoft.com/office/powerpoint/2010/main" val="3901067847"/>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20" r:id="rId3"/>
    <p:sldLayoutId id="2147483709" r:id="rId4"/>
    <p:sldLayoutId id="2147483710" r:id="rId5"/>
    <p:sldLayoutId id="2147483711" r:id="rId6"/>
    <p:sldLayoutId id="2147483712" r:id="rId7"/>
    <p:sldLayoutId id="2147483713" r:id="rId8"/>
    <p:sldLayoutId id="2147483721" r:id="rId9"/>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ctr" defTabSz="914446" rtl="0" eaLnBrk="1" latinLnBrk="0" hangingPunct="1">
        <a:lnSpc>
          <a:spcPct val="100000"/>
        </a:lnSpc>
        <a:spcBef>
          <a:spcPct val="0"/>
        </a:spcBef>
        <a:buNone/>
        <a:defRPr sz="3200" b="0" i="0" u="none" kern="1200">
          <a:solidFill>
            <a:srgbClr val="163260"/>
          </a:solidFill>
          <a:latin typeface="Open Sans" panose="020B0606030504020204" pitchFamily="34" charset="0"/>
          <a:ea typeface="Open Sans" panose="020B0606030504020204" pitchFamily="34" charset="0"/>
          <a:cs typeface="Open Sans" panose="020B0606030504020204" pitchFamily="34" charset="0"/>
        </a:defRPr>
      </a:lvl1pPr>
    </p:titleStyle>
    <p:bodyStyle>
      <a:lvl1pPr marL="228611" indent="-228611" algn="l" defTabSz="914446" rtl="0" eaLnBrk="1" latinLnBrk="0" hangingPunct="1">
        <a:lnSpc>
          <a:spcPct val="100000"/>
        </a:lnSpc>
        <a:spcBef>
          <a:spcPts val="1000"/>
        </a:spcBef>
        <a:spcAft>
          <a:spcPts val="600"/>
        </a:spcAft>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502945" indent="-228611" algn="l" defTabSz="914446" rtl="0" eaLnBrk="1" latinLnBrk="0" hangingPunct="1">
        <a:lnSpc>
          <a:spcPct val="100000"/>
        </a:lnSpc>
        <a:spcBef>
          <a:spcPts val="500"/>
        </a:spcBef>
        <a:spcAft>
          <a:spcPts val="600"/>
        </a:spcAft>
        <a:buFont typeface="Arial" panose="020B0604020202020204" pitchFamily="34" charset="0"/>
        <a:buChar char="•"/>
        <a:defRPr sz="2000" b="0" i="0" u="none"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777279" indent="-228611" algn="l" defTabSz="914446" rtl="0" eaLnBrk="1" latinLnBrk="0" hangingPunct="1">
        <a:lnSpc>
          <a:spcPct val="100000"/>
        </a:lnSpc>
        <a:spcBef>
          <a:spcPts val="500"/>
        </a:spcBef>
        <a:spcAft>
          <a:spcPts val="600"/>
        </a:spcAft>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051613" indent="-228611" algn="l" defTabSz="914446" rtl="0" eaLnBrk="1" latinLnBrk="0" hangingPunct="1">
        <a:lnSpc>
          <a:spcPct val="100000"/>
        </a:lnSpc>
        <a:spcBef>
          <a:spcPts val="500"/>
        </a:spcBef>
        <a:spcAft>
          <a:spcPts val="600"/>
        </a:spcAft>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325946" indent="-228611" algn="l" defTabSz="914446" rtl="0" eaLnBrk="1" latinLnBrk="0" hangingPunct="1">
        <a:lnSpc>
          <a:spcPct val="100000"/>
        </a:lnSpc>
        <a:spcBef>
          <a:spcPts val="500"/>
        </a:spcBef>
        <a:spcAft>
          <a:spcPts val="600"/>
        </a:spcAft>
        <a:buFont typeface="Arial" panose="020B0604020202020204" pitchFamily="34" charset="0"/>
        <a:buChar char="•"/>
        <a:defRPr sz="1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726"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949"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171"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394"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46" rtl="0" eaLnBrk="1" latinLnBrk="0" hangingPunct="1">
        <a:defRPr sz="1800" kern="1200">
          <a:solidFill>
            <a:schemeClr val="tx1"/>
          </a:solidFill>
          <a:latin typeface="+mn-lt"/>
          <a:ea typeface="+mn-ea"/>
          <a:cs typeface="+mn-cs"/>
        </a:defRPr>
      </a:lvl1pPr>
      <a:lvl2pPr marL="457223" algn="l" defTabSz="914446" rtl="0" eaLnBrk="1" latinLnBrk="0" hangingPunct="1">
        <a:defRPr sz="1800" kern="1200">
          <a:solidFill>
            <a:schemeClr val="tx1"/>
          </a:solidFill>
          <a:latin typeface="+mn-lt"/>
          <a:ea typeface="+mn-ea"/>
          <a:cs typeface="+mn-cs"/>
        </a:defRPr>
      </a:lvl2pPr>
      <a:lvl3pPr marL="914446" algn="l" defTabSz="914446" rtl="0" eaLnBrk="1" latinLnBrk="0" hangingPunct="1">
        <a:defRPr sz="1800" kern="1200">
          <a:solidFill>
            <a:schemeClr val="tx1"/>
          </a:solidFill>
          <a:latin typeface="+mn-lt"/>
          <a:ea typeface="+mn-ea"/>
          <a:cs typeface="+mn-cs"/>
        </a:defRPr>
      </a:lvl3pPr>
      <a:lvl4pPr marL="1371669" algn="l" defTabSz="914446" rtl="0" eaLnBrk="1" latinLnBrk="0" hangingPunct="1">
        <a:defRPr sz="1800" kern="1200">
          <a:solidFill>
            <a:schemeClr val="tx1"/>
          </a:solidFill>
          <a:latin typeface="+mn-lt"/>
          <a:ea typeface="+mn-ea"/>
          <a:cs typeface="+mn-cs"/>
        </a:defRPr>
      </a:lvl4pPr>
      <a:lvl5pPr marL="1828891" algn="l" defTabSz="914446" rtl="0" eaLnBrk="1" latinLnBrk="0" hangingPunct="1">
        <a:defRPr sz="1800" kern="1200">
          <a:solidFill>
            <a:schemeClr val="tx1"/>
          </a:solidFill>
          <a:latin typeface="+mn-lt"/>
          <a:ea typeface="+mn-ea"/>
          <a:cs typeface="+mn-cs"/>
        </a:defRPr>
      </a:lvl5pPr>
      <a:lvl6pPr marL="2286114" algn="l" defTabSz="914446" rtl="0" eaLnBrk="1" latinLnBrk="0" hangingPunct="1">
        <a:defRPr sz="1800" kern="1200">
          <a:solidFill>
            <a:schemeClr val="tx1"/>
          </a:solidFill>
          <a:latin typeface="+mn-lt"/>
          <a:ea typeface="+mn-ea"/>
          <a:cs typeface="+mn-cs"/>
        </a:defRPr>
      </a:lvl6pPr>
      <a:lvl7pPr marL="2743337" algn="l" defTabSz="914446" rtl="0" eaLnBrk="1" latinLnBrk="0" hangingPunct="1">
        <a:defRPr sz="1800" kern="1200">
          <a:solidFill>
            <a:schemeClr val="tx1"/>
          </a:solidFill>
          <a:latin typeface="+mn-lt"/>
          <a:ea typeface="+mn-ea"/>
          <a:cs typeface="+mn-cs"/>
        </a:defRPr>
      </a:lvl7pPr>
      <a:lvl8pPr marL="3200560" algn="l" defTabSz="914446" rtl="0" eaLnBrk="1" latinLnBrk="0" hangingPunct="1">
        <a:defRPr sz="1800" kern="1200">
          <a:solidFill>
            <a:schemeClr val="tx1"/>
          </a:solidFill>
          <a:latin typeface="+mn-lt"/>
          <a:ea typeface="+mn-ea"/>
          <a:cs typeface="+mn-cs"/>
        </a:defRPr>
      </a:lvl8pPr>
      <a:lvl9pPr marL="3657783" algn="l" defTabSz="91444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36.emf"/><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8" Type="http://schemas.openxmlformats.org/officeDocument/2006/relationships/image" Target="../media/image42.svg"/><Relationship Id="rId13" Type="http://schemas.openxmlformats.org/officeDocument/2006/relationships/image" Target="../media/image47.png"/><Relationship Id="rId3" Type="http://schemas.openxmlformats.org/officeDocument/2006/relationships/image" Target="../media/image37.png"/><Relationship Id="rId7" Type="http://schemas.openxmlformats.org/officeDocument/2006/relationships/image" Target="../media/image41.png"/><Relationship Id="rId12" Type="http://schemas.openxmlformats.org/officeDocument/2006/relationships/image" Target="../media/image46.svg"/><Relationship Id="rId2" Type="http://schemas.openxmlformats.org/officeDocument/2006/relationships/notesSlide" Target="../notesSlides/notesSlide12.xml"/><Relationship Id="rId16" Type="http://schemas.openxmlformats.org/officeDocument/2006/relationships/image" Target="../media/image50.svg"/><Relationship Id="rId1" Type="http://schemas.openxmlformats.org/officeDocument/2006/relationships/slideLayout" Target="../slideLayouts/slideLayout8.xml"/><Relationship Id="rId6" Type="http://schemas.openxmlformats.org/officeDocument/2006/relationships/image" Target="../media/image40.svg"/><Relationship Id="rId11" Type="http://schemas.openxmlformats.org/officeDocument/2006/relationships/image" Target="../media/image45.png"/><Relationship Id="rId5" Type="http://schemas.openxmlformats.org/officeDocument/2006/relationships/image" Target="../media/image39.png"/><Relationship Id="rId15" Type="http://schemas.openxmlformats.org/officeDocument/2006/relationships/image" Target="../media/image49.png"/><Relationship Id="rId10" Type="http://schemas.openxmlformats.org/officeDocument/2006/relationships/image" Target="../media/image44.svg"/><Relationship Id="rId4" Type="http://schemas.openxmlformats.org/officeDocument/2006/relationships/image" Target="../media/image38.svg"/><Relationship Id="rId9" Type="http://schemas.openxmlformats.org/officeDocument/2006/relationships/image" Target="../media/image43.png"/><Relationship Id="rId14" Type="http://schemas.openxmlformats.org/officeDocument/2006/relationships/image" Target="../media/image48.sv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notesSlide" Target="../notesSlides/notesSlide3.xml"/><Relationship Id="rId1" Type="http://schemas.openxmlformats.org/officeDocument/2006/relationships/slideLayout" Target="../slideLayouts/slideLayout5.xml"/><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7.xml"/><Relationship Id="rId1" Type="http://schemas.openxmlformats.org/officeDocument/2006/relationships/slideLayout" Target="../slideLayouts/slideLayout6.xml"/><Relationship Id="rId4" Type="http://schemas.openxmlformats.org/officeDocument/2006/relationships/image" Target="../media/image23.svg"/></Relationships>
</file>

<file path=ppt/slides/_rels/slide8.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8.xml"/><Relationship Id="rId1" Type="http://schemas.openxmlformats.org/officeDocument/2006/relationships/slideLayout" Target="../slideLayouts/slideLayout5.xml"/><Relationship Id="rId6" Type="http://schemas.openxmlformats.org/officeDocument/2006/relationships/image" Target="../media/image27.svg"/><Relationship Id="rId5" Type="http://schemas.openxmlformats.org/officeDocument/2006/relationships/image" Target="../media/image26.png"/><Relationship Id="rId4" Type="http://schemas.openxmlformats.org/officeDocument/2006/relationships/image" Target="../media/image25.svg"/></Relationships>
</file>

<file path=ppt/slides/_rels/slide9.xml.rels><?xml version="1.0" encoding="UTF-8" standalone="yes"?>
<Relationships xmlns="http://schemas.openxmlformats.org/package/2006/relationships"><Relationship Id="rId8" Type="http://schemas.openxmlformats.org/officeDocument/2006/relationships/image" Target="../media/image33.svg"/><Relationship Id="rId3" Type="http://schemas.openxmlformats.org/officeDocument/2006/relationships/image" Target="../media/image28.png"/><Relationship Id="rId7" Type="http://schemas.openxmlformats.org/officeDocument/2006/relationships/image" Target="../media/image32.png"/><Relationship Id="rId2" Type="http://schemas.openxmlformats.org/officeDocument/2006/relationships/notesSlide" Target="../notesSlides/notesSlide9.xml"/><Relationship Id="rId1" Type="http://schemas.openxmlformats.org/officeDocument/2006/relationships/slideLayout" Target="../slideLayouts/slideLayout6.xml"/><Relationship Id="rId6" Type="http://schemas.openxmlformats.org/officeDocument/2006/relationships/image" Target="../media/image31.svg"/><Relationship Id="rId11" Type="http://schemas.openxmlformats.org/officeDocument/2006/relationships/image" Target="../media/image35.svg"/><Relationship Id="rId5" Type="http://schemas.openxmlformats.org/officeDocument/2006/relationships/image" Target="../media/image30.png"/><Relationship Id="rId10" Type="http://schemas.openxmlformats.org/officeDocument/2006/relationships/image" Target="../media/image22.png"/><Relationship Id="rId4" Type="http://schemas.openxmlformats.org/officeDocument/2006/relationships/image" Target="../media/image29.svg"/><Relationship Id="rId9" Type="http://schemas.openxmlformats.org/officeDocument/2006/relationships/image" Target="../media/image3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0">
            <a:extLst>
              <a:ext uri="{FF2B5EF4-FFF2-40B4-BE49-F238E27FC236}">
                <a16:creationId xmlns:a16="http://schemas.microsoft.com/office/drawing/2014/main" id="{34B44196-7C72-40BB-B92E-98FA919B6904}"/>
              </a:ext>
            </a:extLst>
          </p:cNvPr>
          <p:cNvSpPr>
            <a:spLocks noGrp="1"/>
          </p:cNvSpPr>
          <p:nvPr>
            <p:ph type="ctrTitle"/>
          </p:nvPr>
        </p:nvSpPr>
        <p:spPr/>
        <p:txBody>
          <a:bodyPr/>
          <a:lstStyle/>
          <a:p>
            <a:r>
              <a:rPr lang="en-US" b="1" dirty="0"/>
              <a:t>Financing </a:t>
            </a:r>
            <a:br>
              <a:rPr lang="en-US" b="1" dirty="0"/>
            </a:br>
            <a:r>
              <a:rPr lang="en-US" b="1" dirty="0"/>
              <a:t>Instruments</a:t>
            </a:r>
          </a:p>
        </p:txBody>
      </p:sp>
      <p:sp>
        <p:nvSpPr>
          <p:cNvPr id="2" name="Footer Placeholder 1">
            <a:extLst>
              <a:ext uri="{FF2B5EF4-FFF2-40B4-BE49-F238E27FC236}">
                <a16:creationId xmlns:a16="http://schemas.microsoft.com/office/drawing/2014/main" id="{6FE58EC3-F766-4CFF-89BA-3DCD6AAFB535}"/>
              </a:ext>
            </a:extLst>
          </p:cNvPr>
          <p:cNvSpPr>
            <a:spLocks noGrp="1"/>
          </p:cNvSpPr>
          <p:nvPr>
            <p:ph type="ftr" sz="quarter" idx="10"/>
          </p:nvPr>
        </p:nvSpPr>
        <p:spPr/>
        <p:txBody>
          <a:bodyPr/>
          <a:lstStyle/>
          <a:p>
            <a:r>
              <a:rPr lang="en-GB" dirty="0"/>
              <a:t>© 2025 Financial Edge Training </a:t>
            </a:r>
            <a:endParaRPr lang="en-US" dirty="0"/>
          </a:p>
        </p:txBody>
      </p:sp>
    </p:spTree>
    <p:extLst>
      <p:ext uri="{BB962C8B-B14F-4D97-AF65-F5344CB8AC3E}">
        <p14:creationId xmlns:p14="http://schemas.microsoft.com/office/powerpoint/2010/main" val="832778300"/>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Rectangle 52">
            <a:extLst>
              <a:ext uri="{FF2B5EF4-FFF2-40B4-BE49-F238E27FC236}">
                <a16:creationId xmlns:a16="http://schemas.microsoft.com/office/drawing/2014/main" id="{B6B31739-F4B8-44D6-9B01-6B9006225A56}"/>
              </a:ext>
            </a:extLst>
          </p:cNvPr>
          <p:cNvSpPr/>
          <p:nvPr/>
        </p:nvSpPr>
        <p:spPr>
          <a:xfrm>
            <a:off x="0" y="1495514"/>
            <a:ext cx="4488134" cy="5362486"/>
          </a:xfrm>
          <a:prstGeom prst="rect">
            <a:avLst/>
          </a:pr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endParaRPr lang="en-US" sz="1600" b="1" dirty="0">
              <a:solidFill>
                <a:schemeClr val="accent1"/>
              </a:solidFill>
            </a:endParaRPr>
          </a:p>
        </p:txBody>
      </p:sp>
      <p:sp>
        <p:nvSpPr>
          <p:cNvPr id="31" name="Rectangle 30">
            <a:extLst>
              <a:ext uri="{FF2B5EF4-FFF2-40B4-BE49-F238E27FC236}">
                <a16:creationId xmlns:a16="http://schemas.microsoft.com/office/drawing/2014/main" id="{5F9F0C5C-8A5C-47D5-977C-2192CBA6B175}"/>
              </a:ext>
            </a:extLst>
          </p:cNvPr>
          <p:cNvSpPr/>
          <p:nvPr/>
        </p:nvSpPr>
        <p:spPr>
          <a:xfrm>
            <a:off x="4488133" y="1495514"/>
            <a:ext cx="7703867" cy="5362486"/>
          </a:xfrm>
          <a:prstGeom prst="rect">
            <a:avLst/>
          </a:prstGeom>
          <a:solidFill>
            <a:schemeClr val="accent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endParaRPr lang="en-US" sz="1600" b="1" dirty="0">
              <a:solidFill>
                <a:schemeClr val="accent1"/>
              </a:solidFill>
            </a:endParaRPr>
          </a:p>
        </p:txBody>
      </p:sp>
      <p:sp>
        <p:nvSpPr>
          <p:cNvPr id="14" name="Title 13">
            <a:extLst>
              <a:ext uri="{FF2B5EF4-FFF2-40B4-BE49-F238E27FC236}">
                <a16:creationId xmlns:a16="http://schemas.microsoft.com/office/drawing/2014/main" id="{611568FE-F34E-46F5-9A51-A60EA8F569A0}"/>
              </a:ext>
            </a:extLst>
          </p:cNvPr>
          <p:cNvSpPr>
            <a:spLocks noGrp="1"/>
          </p:cNvSpPr>
          <p:nvPr>
            <p:ph type="title"/>
          </p:nvPr>
        </p:nvSpPr>
        <p:spPr>
          <a:ln>
            <a:noFill/>
          </a:ln>
        </p:spPr>
        <p:txBody>
          <a:bodyPr/>
          <a:lstStyle/>
          <a:p>
            <a:r>
              <a:rPr lang="en-US" dirty="0"/>
              <a:t>Collateral</a:t>
            </a:r>
          </a:p>
        </p:txBody>
      </p:sp>
      <p:sp>
        <p:nvSpPr>
          <p:cNvPr id="18" name="TextBox 17">
            <a:extLst>
              <a:ext uri="{FF2B5EF4-FFF2-40B4-BE49-F238E27FC236}">
                <a16:creationId xmlns:a16="http://schemas.microsoft.com/office/drawing/2014/main" id="{4865B581-2AD8-5E41-89F9-38B201EA514A}"/>
              </a:ext>
            </a:extLst>
          </p:cNvPr>
          <p:cNvSpPr txBox="1"/>
          <p:nvPr/>
        </p:nvSpPr>
        <p:spPr>
          <a:xfrm>
            <a:off x="5125679" y="1973341"/>
            <a:ext cx="6455159" cy="369332"/>
          </a:xfrm>
          <a:prstGeom prst="rect">
            <a:avLst/>
          </a:prstGeom>
          <a:noFill/>
          <a:ln>
            <a:noFill/>
          </a:ln>
        </p:spPr>
        <p:txBody>
          <a:bodyPr wrap="square" rtlCol="0">
            <a:spAutoFit/>
          </a:bodyPr>
          <a:lstStyle/>
          <a:p>
            <a:r>
              <a:rPr lang="en-US" b="1" dirty="0">
                <a:solidFill>
                  <a:schemeClr val="tx2"/>
                </a:solidFill>
              </a:rPr>
              <a:t>Typical Collateral and Seniority of Debt Instruments</a:t>
            </a:r>
          </a:p>
        </p:txBody>
      </p:sp>
      <p:sp>
        <p:nvSpPr>
          <p:cNvPr id="20" name="Rectangle 19">
            <a:extLst>
              <a:ext uri="{FF2B5EF4-FFF2-40B4-BE49-F238E27FC236}">
                <a16:creationId xmlns:a16="http://schemas.microsoft.com/office/drawing/2014/main" id="{B467C1E0-B137-254D-BC5A-6F1DDE4E234C}"/>
              </a:ext>
            </a:extLst>
          </p:cNvPr>
          <p:cNvSpPr/>
          <p:nvPr/>
        </p:nvSpPr>
        <p:spPr>
          <a:xfrm>
            <a:off x="835050" y="2121599"/>
            <a:ext cx="3653083" cy="102843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endParaRPr lang="en-US" sz="1600" dirty="0">
              <a:solidFill>
                <a:schemeClr val="tx1"/>
              </a:solidFill>
            </a:endParaRPr>
          </a:p>
        </p:txBody>
      </p:sp>
      <p:grpSp>
        <p:nvGrpSpPr>
          <p:cNvPr id="8" name="Group 7">
            <a:extLst>
              <a:ext uri="{FF2B5EF4-FFF2-40B4-BE49-F238E27FC236}">
                <a16:creationId xmlns:a16="http://schemas.microsoft.com/office/drawing/2014/main" id="{8A0CE001-E500-4C5E-9176-BDDAEBDBE5BB}"/>
              </a:ext>
            </a:extLst>
          </p:cNvPr>
          <p:cNvGrpSpPr/>
          <p:nvPr/>
        </p:nvGrpSpPr>
        <p:grpSpPr>
          <a:xfrm>
            <a:off x="509893" y="4050528"/>
            <a:ext cx="3199194" cy="1897978"/>
            <a:chOff x="509892" y="4099488"/>
            <a:chExt cx="3614063" cy="1897978"/>
          </a:xfrm>
        </p:grpSpPr>
        <p:sp>
          <p:nvSpPr>
            <p:cNvPr id="21" name="Rectangle 20">
              <a:extLst>
                <a:ext uri="{FF2B5EF4-FFF2-40B4-BE49-F238E27FC236}">
                  <a16:creationId xmlns:a16="http://schemas.microsoft.com/office/drawing/2014/main" id="{996A7191-615F-174B-A28E-FB84FB887DF3}"/>
                </a:ext>
              </a:extLst>
            </p:cNvPr>
            <p:cNvSpPr/>
            <p:nvPr/>
          </p:nvSpPr>
          <p:spPr>
            <a:xfrm>
              <a:off x="509892" y="4099488"/>
              <a:ext cx="3613339" cy="457200"/>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marL="285750" indent="-285750">
                <a:buFont typeface="Arial" panose="020B0604020202020204" pitchFamily="34" charset="0"/>
                <a:buChar char="•"/>
              </a:pPr>
              <a:r>
                <a:rPr lang="en-US" b="1" dirty="0">
                  <a:solidFill>
                    <a:schemeClr val="accent1"/>
                  </a:solidFill>
                </a:rPr>
                <a:t>Blanket Lien</a:t>
              </a:r>
            </a:p>
          </p:txBody>
        </p:sp>
        <p:sp>
          <p:nvSpPr>
            <p:cNvPr id="22" name="Rectangle 21">
              <a:extLst>
                <a:ext uri="{FF2B5EF4-FFF2-40B4-BE49-F238E27FC236}">
                  <a16:creationId xmlns:a16="http://schemas.microsoft.com/office/drawing/2014/main" id="{84C25F38-B789-8E44-8C1E-1FB3989BD47C}"/>
                </a:ext>
              </a:extLst>
            </p:cNvPr>
            <p:cNvSpPr/>
            <p:nvPr/>
          </p:nvSpPr>
          <p:spPr>
            <a:xfrm>
              <a:off x="509893" y="4574795"/>
              <a:ext cx="3613339" cy="457200"/>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marL="285750" indent="-285750">
                <a:buFont typeface="Arial" panose="020B0604020202020204" pitchFamily="34" charset="0"/>
                <a:buChar char="•"/>
              </a:pPr>
              <a:r>
                <a:rPr lang="en-US" b="1" dirty="0">
                  <a:solidFill>
                    <a:schemeClr val="accent1"/>
                  </a:solidFill>
                </a:rPr>
                <a:t>Property</a:t>
              </a:r>
            </a:p>
          </p:txBody>
        </p:sp>
        <p:sp>
          <p:nvSpPr>
            <p:cNvPr id="23" name="Rectangle 22">
              <a:extLst>
                <a:ext uri="{FF2B5EF4-FFF2-40B4-BE49-F238E27FC236}">
                  <a16:creationId xmlns:a16="http://schemas.microsoft.com/office/drawing/2014/main" id="{8F2D3BF9-F1E0-6443-A76C-86C2A1EE4578}"/>
                </a:ext>
              </a:extLst>
            </p:cNvPr>
            <p:cNvSpPr/>
            <p:nvPr/>
          </p:nvSpPr>
          <p:spPr>
            <a:xfrm>
              <a:off x="509894" y="5057756"/>
              <a:ext cx="3613339" cy="457200"/>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marL="285750" indent="-285750">
                <a:buFont typeface="Arial" panose="020B0604020202020204" pitchFamily="34" charset="0"/>
                <a:buChar char="•"/>
              </a:pPr>
              <a:r>
                <a:rPr lang="en-US" b="1" dirty="0">
                  <a:solidFill>
                    <a:schemeClr val="accent1"/>
                  </a:solidFill>
                </a:rPr>
                <a:t>Inventory</a:t>
              </a:r>
            </a:p>
          </p:txBody>
        </p:sp>
        <p:sp>
          <p:nvSpPr>
            <p:cNvPr id="24" name="Rectangle 23">
              <a:extLst>
                <a:ext uri="{FF2B5EF4-FFF2-40B4-BE49-F238E27FC236}">
                  <a16:creationId xmlns:a16="http://schemas.microsoft.com/office/drawing/2014/main" id="{5F1D825B-334D-2941-A0D1-3BB2A6B2C93C}"/>
                </a:ext>
              </a:extLst>
            </p:cNvPr>
            <p:cNvSpPr/>
            <p:nvPr/>
          </p:nvSpPr>
          <p:spPr>
            <a:xfrm>
              <a:off x="510616" y="5540266"/>
              <a:ext cx="3613339" cy="457200"/>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marL="285750" indent="-285750">
                <a:buFont typeface="Arial" panose="020B0604020202020204" pitchFamily="34" charset="0"/>
                <a:buChar char="•"/>
              </a:pPr>
              <a:r>
                <a:rPr lang="en-US" b="1" dirty="0">
                  <a:solidFill>
                    <a:schemeClr val="accent1"/>
                  </a:solidFill>
                </a:rPr>
                <a:t>Accounts Receivable</a:t>
              </a:r>
            </a:p>
          </p:txBody>
        </p:sp>
      </p:grpSp>
      <p:sp>
        <p:nvSpPr>
          <p:cNvPr id="3" name="Down Arrow 2">
            <a:extLst>
              <a:ext uri="{FF2B5EF4-FFF2-40B4-BE49-F238E27FC236}">
                <a16:creationId xmlns:a16="http://schemas.microsoft.com/office/drawing/2014/main" id="{CFF43B33-73EF-9941-8942-807835FBFBC3}"/>
              </a:ext>
            </a:extLst>
          </p:cNvPr>
          <p:cNvSpPr/>
          <p:nvPr/>
        </p:nvSpPr>
        <p:spPr>
          <a:xfrm>
            <a:off x="5125679" y="2602554"/>
            <a:ext cx="523212" cy="3520512"/>
          </a:xfrm>
          <a:prstGeom prst="downArrow">
            <a:avLst/>
          </a:prstGeom>
          <a:gradFill flip="none" rotWithShape="1">
            <a:gsLst>
              <a:gs pos="51000">
                <a:schemeClr val="accent3"/>
              </a:gs>
              <a:gs pos="0">
                <a:schemeClr val="accent4"/>
              </a:gs>
              <a:gs pos="100000">
                <a:schemeClr val="accent1"/>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8CC64DDF-4543-6E4B-95A6-ED525B5A9061}"/>
              </a:ext>
            </a:extLst>
          </p:cNvPr>
          <p:cNvSpPr/>
          <p:nvPr/>
        </p:nvSpPr>
        <p:spPr>
          <a:xfrm>
            <a:off x="507234" y="1949867"/>
            <a:ext cx="3613339" cy="1883208"/>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spcBef>
                <a:spcPts val="600"/>
              </a:spcBef>
              <a:spcAft>
                <a:spcPts val="600"/>
              </a:spcAft>
            </a:pPr>
            <a:r>
              <a:rPr lang="en-US" sz="2400" b="1" dirty="0">
                <a:solidFill>
                  <a:schemeClr val="tx2"/>
                </a:solidFill>
              </a:rPr>
              <a:t>Collateral is an asset or property that an individual or entity offers to lenders as security for a loan e.g.</a:t>
            </a:r>
          </a:p>
        </p:txBody>
      </p:sp>
      <p:grpSp>
        <p:nvGrpSpPr>
          <p:cNvPr id="52" name="Group 51">
            <a:extLst>
              <a:ext uri="{FF2B5EF4-FFF2-40B4-BE49-F238E27FC236}">
                <a16:creationId xmlns:a16="http://schemas.microsoft.com/office/drawing/2014/main" id="{CF2D05B0-BB22-4410-AB91-75B3FC305826}"/>
              </a:ext>
            </a:extLst>
          </p:cNvPr>
          <p:cNvGrpSpPr/>
          <p:nvPr/>
        </p:nvGrpSpPr>
        <p:grpSpPr>
          <a:xfrm>
            <a:off x="5835113" y="5056284"/>
            <a:ext cx="6145134" cy="1069923"/>
            <a:chOff x="5835113" y="5056284"/>
            <a:chExt cx="6145134" cy="1069923"/>
          </a:xfrm>
        </p:grpSpPr>
        <p:grpSp>
          <p:nvGrpSpPr>
            <p:cNvPr id="6" name="Group 5">
              <a:extLst>
                <a:ext uri="{FF2B5EF4-FFF2-40B4-BE49-F238E27FC236}">
                  <a16:creationId xmlns:a16="http://schemas.microsoft.com/office/drawing/2014/main" id="{24D57E4E-56D3-430D-AC61-B17C74226B71}"/>
                </a:ext>
              </a:extLst>
            </p:cNvPr>
            <p:cNvGrpSpPr/>
            <p:nvPr/>
          </p:nvGrpSpPr>
          <p:grpSpPr>
            <a:xfrm>
              <a:off x="5835113" y="5056284"/>
              <a:ext cx="6145134" cy="1069923"/>
              <a:chOff x="5835113" y="5056284"/>
              <a:chExt cx="6145134" cy="1069923"/>
            </a:xfrm>
          </p:grpSpPr>
          <p:sp>
            <p:nvSpPr>
              <p:cNvPr id="15" name="Rectangle 14">
                <a:extLst>
                  <a:ext uri="{FF2B5EF4-FFF2-40B4-BE49-F238E27FC236}">
                    <a16:creationId xmlns:a16="http://schemas.microsoft.com/office/drawing/2014/main" id="{2ECD45BD-19B3-E041-9384-BB61CF8F7364}"/>
                  </a:ext>
                </a:extLst>
              </p:cNvPr>
              <p:cNvSpPr/>
              <p:nvPr/>
            </p:nvSpPr>
            <p:spPr>
              <a:xfrm>
                <a:off x="8994298" y="5056284"/>
                <a:ext cx="2985949" cy="1066781"/>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spcBef>
                    <a:spcPts val="600"/>
                  </a:spcBef>
                  <a:spcAft>
                    <a:spcPts val="600"/>
                  </a:spcAft>
                </a:pPr>
                <a:r>
                  <a:rPr lang="en-US" sz="1600" dirty="0">
                    <a:solidFill>
                      <a:schemeClr val="tx2"/>
                    </a:solidFill>
                  </a:rPr>
                  <a:t>Generally unsecured</a:t>
                </a:r>
              </a:p>
            </p:txBody>
          </p:sp>
          <p:sp>
            <p:nvSpPr>
              <p:cNvPr id="30" name="Rectangle 29">
                <a:extLst>
                  <a:ext uri="{FF2B5EF4-FFF2-40B4-BE49-F238E27FC236}">
                    <a16:creationId xmlns:a16="http://schemas.microsoft.com/office/drawing/2014/main" id="{2A6B5273-CD11-0445-AD02-763F6300C831}"/>
                  </a:ext>
                </a:extLst>
              </p:cNvPr>
              <p:cNvSpPr/>
              <p:nvPr/>
            </p:nvSpPr>
            <p:spPr>
              <a:xfrm>
                <a:off x="5835113" y="5669007"/>
                <a:ext cx="2714755" cy="457200"/>
              </a:xfrm>
              <a:prstGeom prst="rect">
                <a:avLst/>
              </a:prstGeo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r>
                  <a:rPr lang="en-US" sz="1600" b="1" dirty="0">
                    <a:solidFill>
                      <a:schemeClr val="bg1"/>
                    </a:solidFill>
                  </a:rPr>
                  <a:t>Mezzanine</a:t>
                </a:r>
              </a:p>
            </p:txBody>
          </p:sp>
          <p:sp>
            <p:nvSpPr>
              <p:cNvPr id="32" name="Rectangle 31">
                <a:extLst>
                  <a:ext uri="{FF2B5EF4-FFF2-40B4-BE49-F238E27FC236}">
                    <a16:creationId xmlns:a16="http://schemas.microsoft.com/office/drawing/2014/main" id="{F97CBF4F-AB5A-2942-9D41-465A514D2D51}"/>
                  </a:ext>
                </a:extLst>
              </p:cNvPr>
              <p:cNvSpPr/>
              <p:nvPr/>
            </p:nvSpPr>
            <p:spPr>
              <a:xfrm>
                <a:off x="5835114" y="5056284"/>
                <a:ext cx="2714755" cy="457200"/>
              </a:xfrm>
              <a:prstGeom prst="rect">
                <a:avLst/>
              </a:prstGeo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r>
                  <a:rPr lang="en-US" sz="1600" b="1" dirty="0">
                    <a:solidFill>
                      <a:schemeClr val="bg1"/>
                    </a:solidFill>
                  </a:rPr>
                  <a:t>Subordinated Notes</a:t>
                </a:r>
              </a:p>
            </p:txBody>
          </p:sp>
        </p:grpSp>
        <p:grpSp>
          <p:nvGrpSpPr>
            <p:cNvPr id="9" name="Group 8">
              <a:extLst>
                <a:ext uri="{FF2B5EF4-FFF2-40B4-BE49-F238E27FC236}">
                  <a16:creationId xmlns:a16="http://schemas.microsoft.com/office/drawing/2014/main" id="{E00FF33D-7056-4D4B-870F-3B51E274FE8D}"/>
                </a:ext>
              </a:extLst>
            </p:cNvPr>
            <p:cNvGrpSpPr/>
            <p:nvPr/>
          </p:nvGrpSpPr>
          <p:grpSpPr>
            <a:xfrm flipH="1">
              <a:off x="8548642" y="5284886"/>
              <a:ext cx="445656" cy="612725"/>
              <a:chOff x="2049696" y="5097173"/>
              <a:chExt cx="445656" cy="718426"/>
            </a:xfrm>
          </p:grpSpPr>
          <p:cxnSp>
            <p:nvCxnSpPr>
              <p:cNvPr id="35" name="Straight Connector 34">
                <a:extLst>
                  <a:ext uri="{FF2B5EF4-FFF2-40B4-BE49-F238E27FC236}">
                    <a16:creationId xmlns:a16="http://schemas.microsoft.com/office/drawing/2014/main" id="{5D4B7494-AB3B-44A5-A45C-661DE280E2D9}"/>
                  </a:ext>
                </a:extLst>
              </p:cNvPr>
              <p:cNvCxnSpPr>
                <a:cxnSpLocks/>
              </p:cNvCxnSpPr>
              <p:nvPr/>
            </p:nvCxnSpPr>
            <p:spPr>
              <a:xfrm>
                <a:off x="2251985" y="5097173"/>
                <a:ext cx="243367" cy="0"/>
              </a:xfrm>
              <a:prstGeom prst="line">
                <a:avLst/>
              </a:prstGeom>
              <a:ln w="19050">
                <a:solidFill>
                  <a:schemeClr val="accent1"/>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2157EDB6-24CE-4040-BB33-C74121C9B12B}"/>
                  </a:ext>
                </a:extLst>
              </p:cNvPr>
              <p:cNvCxnSpPr>
                <a:cxnSpLocks/>
              </p:cNvCxnSpPr>
              <p:nvPr/>
            </p:nvCxnSpPr>
            <p:spPr>
              <a:xfrm flipH="1">
                <a:off x="2260867" y="5097173"/>
                <a:ext cx="0" cy="357372"/>
              </a:xfrm>
              <a:prstGeom prst="line">
                <a:avLst/>
              </a:prstGeom>
              <a:ln w="19050">
                <a:solidFill>
                  <a:schemeClr val="accent1"/>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BE1713AC-19CD-408A-AFEE-9AF90DE11C9F}"/>
                  </a:ext>
                </a:extLst>
              </p:cNvPr>
              <p:cNvCxnSpPr>
                <a:cxnSpLocks/>
              </p:cNvCxnSpPr>
              <p:nvPr/>
            </p:nvCxnSpPr>
            <p:spPr>
              <a:xfrm>
                <a:off x="2049696" y="5454545"/>
                <a:ext cx="217058" cy="0"/>
              </a:xfrm>
              <a:prstGeom prst="line">
                <a:avLst/>
              </a:prstGeom>
              <a:ln w="19050">
                <a:solidFill>
                  <a:schemeClr val="accent1"/>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F054230C-2497-4C2C-B0FF-7364D9B16451}"/>
                  </a:ext>
                </a:extLst>
              </p:cNvPr>
              <p:cNvCxnSpPr>
                <a:cxnSpLocks/>
              </p:cNvCxnSpPr>
              <p:nvPr/>
            </p:nvCxnSpPr>
            <p:spPr>
              <a:xfrm>
                <a:off x="2250506" y="5815599"/>
                <a:ext cx="244846" cy="0"/>
              </a:xfrm>
              <a:prstGeom prst="line">
                <a:avLst/>
              </a:prstGeom>
              <a:ln w="19050">
                <a:solidFill>
                  <a:schemeClr val="accent1"/>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5490DF17-3C83-4D4A-98DC-4888009DA6FF}"/>
                  </a:ext>
                </a:extLst>
              </p:cNvPr>
              <p:cNvCxnSpPr>
                <a:cxnSpLocks/>
              </p:cNvCxnSpPr>
              <p:nvPr/>
            </p:nvCxnSpPr>
            <p:spPr>
              <a:xfrm flipH="1">
                <a:off x="2259388" y="5454545"/>
                <a:ext cx="0" cy="355839"/>
              </a:xfrm>
              <a:prstGeom prst="line">
                <a:avLst/>
              </a:prstGeom>
              <a:ln w="19050">
                <a:solidFill>
                  <a:schemeClr val="accent1"/>
                </a:solidFill>
                <a:prstDash val="sysDot"/>
              </a:ln>
            </p:spPr>
            <p:style>
              <a:lnRef idx="1">
                <a:schemeClr val="accent1"/>
              </a:lnRef>
              <a:fillRef idx="0">
                <a:schemeClr val="accent1"/>
              </a:fillRef>
              <a:effectRef idx="0">
                <a:schemeClr val="accent1"/>
              </a:effectRef>
              <a:fontRef idx="minor">
                <a:schemeClr val="tx1"/>
              </a:fontRef>
            </p:style>
          </p:cxnSp>
        </p:grpSp>
      </p:grpSp>
      <p:grpSp>
        <p:nvGrpSpPr>
          <p:cNvPr id="19" name="Group 18">
            <a:extLst>
              <a:ext uri="{FF2B5EF4-FFF2-40B4-BE49-F238E27FC236}">
                <a16:creationId xmlns:a16="http://schemas.microsoft.com/office/drawing/2014/main" id="{65FC0335-C705-4ECF-BD3E-813002899FEF}"/>
              </a:ext>
            </a:extLst>
          </p:cNvPr>
          <p:cNvGrpSpPr/>
          <p:nvPr/>
        </p:nvGrpSpPr>
        <p:grpSpPr>
          <a:xfrm>
            <a:off x="5835114" y="3833074"/>
            <a:ext cx="6145133" cy="1072781"/>
            <a:chOff x="5835114" y="3833074"/>
            <a:chExt cx="6145133" cy="1072781"/>
          </a:xfrm>
        </p:grpSpPr>
        <p:grpSp>
          <p:nvGrpSpPr>
            <p:cNvPr id="5" name="Group 4">
              <a:extLst>
                <a:ext uri="{FF2B5EF4-FFF2-40B4-BE49-F238E27FC236}">
                  <a16:creationId xmlns:a16="http://schemas.microsoft.com/office/drawing/2014/main" id="{AD0F4184-0AEE-4E53-B2DA-0B336D0A3DB6}"/>
                </a:ext>
              </a:extLst>
            </p:cNvPr>
            <p:cNvGrpSpPr/>
            <p:nvPr/>
          </p:nvGrpSpPr>
          <p:grpSpPr>
            <a:xfrm>
              <a:off x="5835114" y="3833074"/>
              <a:ext cx="6145133" cy="1072781"/>
              <a:chOff x="5835114" y="3833074"/>
              <a:chExt cx="6145133" cy="1072781"/>
            </a:xfrm>
          </p:grpSpPr>
          <p:sp>
            <p:nvSpPr>
              <p:cNvPr id="25" name="Rectangle 24">
                <a:extLst>
                  <a:ext uri="{FF2B5EF4-FFF2-40B4-BE49-F238E27FC236}">
                    <a16:creationId xmlns:a16="http://schemas.microsoft.com/office/drawing/2014/main" id="{22FAA2FE-5B35-2944-8A28-15520B983532}"/>
                  </a:ext>
                </a:extLst>
              </p:cNvPr>
              <p:cNvSpPr/>
              <p:nvPr/>
            </p:nvSpPr>
            <p:spPr>
              <a:xfrm>
                <a:off x="8994298" y="3837053"/>
                <a:ext cx="2985949" cy="1066781"/>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spcBef>
                    <a:spcPts val="600"/>
                  </a:spcBef>
                  <a:spcAft>
                    <a:spcPts val="600"/>
                  </a:spcAft>
                </a:pPr>
                <a:r>
                  <a:rPr lang="en-US" sz="1600" dirty="0">
                    <a:solidFill>
                      <a:schemeClr val="accent3">
                        <a:lumMod val="75000"/>
                      </a:schemeClr>
                    </a:solidFill>
                  </a:rPr>
                  <a:t>Generally unsecured </a:t>
                </a:r>
                <a:br>
                  <a:rPr lang="en-US" sz="1600" dirty="0">
                    <a:solidFill>
                      <a:schemeClr val="accent3">
                        <a:lumMod val="75000"/>
                      </a:schemeClr>
                    </a:solidFill>
                  </a:rPr>
                </a:br>
                <a:r>
                  <a:rPr lang="en-US" sz="1600" dirty="0">
                    <a:solidFill>
                      <a:schemeClr val="accent3">
                        <a:lumMod val="75000"/>
                      </a:schemeClr>
                    </a:solidFill>
                  </a:rPr>
                  <a:t>but sometimes secured </a:t>
                </a:r>
                <a:br>
                  <a:rPr lang="en-US" sz="1600" dirty="0">
                    <a:solidFill>
                      <a:schemeClr val="accent3">
                        <a:lumMod val="75000"/>
                      </a:schemeClr>
                    </a:solidFill>
                  </a:rPr>
                </a:br>
                <a:r>
                  <a:rPr lang="en-US" sz="1600" dirty="0">
                    <a:solidFill>
                      <a:schemeClr val="accent3">
                        <a:lumMod val="75000"/>
                      </a:schemeClr>
                    </a:solidFill>
                  </a:rPr>
                  <a:t>with 2</a:t>
                </a:r>
                <a:r>
                  <a:rPr lang="en-US" sz="1600" baseline="30000" dirty="0">
                    <a:solidFill>
                      <a:schemeClr val="accent3">
                        <a:lumMod val="75000"/>
                      </a:schemeClr>
                    </a:solidFill>
                  </a:rPr>
                  <a:t>nd</a:t>
                </a:r>
                <a:r>
                  <a:rPr lang="en-US" sz="1600" dirty="0">
                    <a:solidFill>
                      <a:schemeClr val="accent3">
                        <a:lumMod val="75000"/>
                      </a:schemeClr>
                    </a:solidFill>
                  </a:rPr>
                  <a:t> lien</a:t>
                </a:r>
              </a:p>
            </p:txBody>
          </p:sp>
          <p:sp>
            <p:nvSpPr>
              <p:cNvPr id="28" name="Rectangle 27">
                <a:extLst>
                  <a:ext uri="{FF2B5EF4-FFF2-40B4-BE49-F238E27FC236}">
                    <a16:creationId xmlns:a16="http://schemas.microsoft.com/office/drawing/2014/main" id="{3F8899CE-2074-5C44-BF98-44C626DCD155}"/>
                  </a:ext>
                </a:extLst>
              </p:cNvPr>
              <p:cNvSpPr/>
              <p:nvPr/>
            </p:nvSpPr>
            <p:spPr>
              <a:xfrm>
                <a:off x="5835114" y="3833074"/>
                <a:ext cx="2714755" cy="457200"/>
              </a:xfrm>
              <a:prstGeom prst="rect">
                <a:avLst/>
              </a:prstGeom>
              <a:solidFill>
                <a:schemeClr val="accent3"/>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r>
                  <a:rPr lang="en-US" sz="1600" b="1" dirty="0">
                    <a:solidFill>
                      <a:schemeClr val="bg1"/>
                    </a:solidFill>
                  </a:rPr>
                  <a:t>Term Loan B/C/D</a:t>
                </a:r>
              </a:p>
            </p:txBody>
          </p:sp>
          <p:sp>
            <p:nvSpPr>
              <p:cNvPr id="29" name="Rectangle 28">
                <a:extLst>
                  <a:ext uri="{FF2B5EF4-FFF2-40B4-BE49-F238E27FC236}">
                    <a16:creationId xmlns:a16="http://schemas.microsoft.com/office/drawing/2014/main" id="{83A98CD5-F9B0-6A41-96C4-759FEFF20DA5}"/>
                  </a:ext>
                </a:extLst>
              </p:cNvPr>
              <p:cNvSpPr/>
              <p:nvPr/>
            </p:nvSpPr>
            <p:spPr>
              <a:xfrm>
                <a:off x="5835114" y="4448655"/>
                <a:ext cx="2714755" cy="457200"/>
              </a:xfrm>
              <a:prstGeom prst="rect">
                <a:avLst/>
              </a:prstGeom>
              <a:solidFill>
                <a:schemeClr val="accent3"/>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r>
                  <a:rPr lang="en-US" sz="1600" b="1" dirty="0">
                    <a:solidFill>
                      <a:schemeClr val="bg1"/>
                    </a:solidFill>
                  </a:rPr>
                  <a:t>Senior Notes</a:t>
                </a:r>
              </a:p>
            </p:txBody>
          </p:sp>
        </p:grpSp>
        <p:grpSp>
          <p:nvGrpSpPr>
            <p:cNvPr id="40" name="Group 39">
              <a:extLst>
                <a:ext uri="{FF2B5EF4-FFF2-40B4-BE49-F238E27FC236}">
                  <a16:creationId xmlns:a16="http://schemas.microsoft.com/office/drawing/2014/main" id="{69E0C1D8-22B8-4201-9E87-1E86F6A14925}"/>
                </a:ext>
              </a:extLst>
            </p:cNvPr>
            <p:cNvGrpSpPr/>
            <p:nvPr/>
          </p:nvGrpSpPr>
          <p:grpSpPr>
            <a:xfrm flipH="1">
              <a:off x="8548642" y="4061671"/>
              <a:ext cx="445656" cy="615582"/>
              <a:chOff x="2049696" y="5092873"/>
              <a:chExt cx="445656" cy="721777"/>
            </a:xfrm>
          </p:grpSpPr>
          <p:cxnSp>
            <p:nvCxnSpPr>
              <p:cNvPr id="41" name="Straight Connector 40">
                <a:extLst>
                  <a:ext uri="{FF2B5EF4-FFF2-40B4-BE49-F238E27FC236}">
                    <a16:creationId xmlns:a16="http://schemas.microsoft.com/office/drawing/2014/main" id="{08508C0E-1FE8-4101-A897-20D679E705E0}"/>
                  </a:ext>
                </a:extLst>
              </p:cNvPr>
              <p:cNvCxnSpPr>
                <a:cxnSpLocks/>
              </p:cNvCxnSpPr>
              <p:nvPr/>
            </p:nvCxnSpPr>
            <p:spPr>
              <a:xfrm>
                <a:off x="2251985" y="5092873"/>
                <a:ext cx="243367" cy="0"/>
              </a:xfrm>
              <a:prstGeom prst="line">
                <a:avLst/>
              </a:prstGeom>
              <a:ln w="19050">
                <a:solidFill>
                  <a:schemeClr val="accent3"/>
                </a:solidFill>
                <a:prstDash val="sysDot"/>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DBAB0231-3648-4651-8AB6-0A9B203B4741}"/>
                  </a:ext>
                </a:extLst>
              </p:cNvPr>
              <p:cNvCxnSpPr>
                <a:cxnSpLocks/>
              </p:cNvCxnSpPr>
              <p:nvPr/>
            </p:nvCxnSpPr>
            <p:spPr>
              <a:xfrm flipH="1">
                <a:off x="2260867" y="5092873"/>
                <a:ext cx="0" cy="362036"/>
              </a:xfrm>
              <a:prstGeom prst="line">
                <a:avLst/>
              </a:prstGeom>
              <a:ln w="19050">
                <a:solidFill>
                  <a:schemeClr val="accent3"/>
                </a:solidFill>
                <a:prstDash val="sysDot"/>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8DC875D6-F765-4972-A4A1-0BADCD098387}"/>
                  </a:ext>
                </a:extLst>
              </p:cNvPr>
              <p:cNvCxnSpPr>
                <a:cxnSpLocks/>
              </p:cNvCxnSpPr>
              <p:nvPr/>
            </p:nvCxnSpPr>
            <p:spPr>
              <a:xfrm>
                <a:off x="2049696" y="5454909"/>
                <a:ext cx="217058" cy="0"/>
              </a:xfrm>
              <a:prstGeom prst="line">
                <a:avLst/>
              </a:prstGeom>
              <a:ln w="19050">
                <a:solidFill>
                  <a:schemeClr val="accent3"/>
                </a:solidFill>
                <a:prstDash val="sysDot"/>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E0049ADB-7D11-43CF-911E-DB694C343BF4}"/>
                  </a:ext>
                </a:extLst>
              </p:cNvPr>
              <p:cNvCxnSpPr>
                <a:cxnSpLocks/>
              </p:cNvCxnSpPr>
              <p:nvPr/>
            </p:nvCxnSpPr>
            <p:spPr>
              <a:xfrm>
                <a:off x="2250506" y="5814650"/>
                <a:ext cx="244846" cy="0"/>
              </a:xfrm>
              <a:prstGeom prst="line">
                <a:avLst/>
              </a:prstGeom>
              <a:ln w="19050">
                <a:solidFill>
                  <a:schemeClr val="accent3"/>
                </a:solidFill>
                <a:prstDash val="sysDot"/>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F4B2A492-65AF-482E-A526-8AEC4BC5EDBB}"/>
                  </a:ext>
                </a:extLst>
              </p:cNvPr>
              <p:cNvCxnSpPr>
                <a:cxnSpLocks/>
              </p:cNvCxnSpPr>
              <p:nvPr/>
            </p:nvCxnSpPr>
            <p:spPr>
              <a:xfrm flipH="1">
                <a:off x="2259388" y="5454909"/>
                <a:ext cx="0" cy="355475"/>
              </a:xfrm>
              <a:prstGeom prst="line">
                <a:avLst/>
              </a:prstGeom>
              <a:ln w="19050">
                <a:solidFill>
                  <a:schemeClr val="accent3"/>
                </a:solidFill>
                <a:prstDash val="sysDot"/>
              </a:ln>
            </p:spPr>
            <p:style>
              <a:lnRef idx="1">
                <a:schemeClr val="accent1"/>
              </a:lnRef>
              <a:fillRef idx="0">
                <a:schemeClr val="accent1"/>
              </a:fillRef>
              <a:effectRef idx="0">
                <a:schemeClr val="accent1"/>
              </a:effectRef>
              <a:fontRef idx="minor">
                <a:schemeClr val="tx1"/>
              </a:fontRef>
            </p:style>
          </p:cxnSp>
        </p:grpSp>
      </p:grpSp>
      <p:grpSp>
        <p:nvGrpSpPr>
          <p:cNvPr id="12" name="Group 11">
            <a:extLst>
              <a:ext uri="{FF2B5EF4-FFF2-40B4-BE49-F238E27FC236}">
                <a16:creationId xmlns:a16="http://schemas.microsoft.com/office/drawing/2014/main" id="{8B3590AB-2C8F-4A59-B11C-B703D86D01C1}"/>
              </a:ext>
            </a:extLst>
          </p:cNvPr>
          <p:cNvGrpSpPr/>
          <p:nvPr/>
        </p:nvGrpSpPr>
        <p:grpSpPr>
          <a:xfrm>
            <a:off x="5835114" y="2602553"/>
            <a:ext cx="6145133" cy="1082490"/>
            <a:chOff x="5835114" y="2602553"/>
            <a:chExt cx="6145133" cy="1082490"/>
          </a:xfrm>
        </p:grpSpPr>
        <p:grpSp>
          <p:nvGrpSpPr>
            <p:cNvPr id="4" name="Group 3">
              <a:extLst>
                <a:ext uri="{FF2B5EF4-FFF2-40B4-BE49-F238E27FC236}">
                  <a16:creationId xmlns:a16="http://schemas.microsoft.com/office/drawing/2014/main" id="{946F36F8-79D5-476F-9FBF-67987D8CAE2B}"/>
                </a:ext>
              </a:extLst>
            </p:cNvPr>
            <p:cNvGrpSpPr/>
            <p:nvPr/>
          </p:nvGrpSpPr>
          <p:grpSpPr>
            <a:xfrm>
              <a:off x="5835114" y="2602553"/>
              <a:ext cx="6145133" cy="1082490"/>
              <a:chOff x="5835114" y="2602553"/>
              <a:chExt cx="6145133" cy="1082490"/>
            </a:xfrm>
          </p:grpSpPr>
          <p:sp>
            <p:nvSpPr>
              <p:cNvPr id="13" name="Rectangle 12">
                <a:extLst>
                  <a:ext uri="{FF2B5EF4-FFF2-40B4-BE49-F238E27FC236}">
                    <a16:creationId xmlns:a16="http://schemas.microsoft.com/office/drawing/2014/main" id="{1A46DDFF-5903-404C-B0BE-EEC0C8B896C6}"/>
                  </a:ext>
                </a:extLst>
              </p:cNvPr>
              <p:cNvSpPr/>
              <p:nvPr/>
            </p:nvSpPr>
            <p:spPr>
              <a:xfrm>
                <a:off x="8994298" y="2602553"/>
                <a:ext cx="2985949" cy="1082490"/>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spcBef>
                    <a:spcPts val="600"/>
                  </a:spcBef>
                  <a:spcAft>
                    <a:spcPts val="600"/>
                  </a:spcAft>
                </a:pPr>
                <a:r>
                  <a:rPr lang="en-US" b="1" dirty="0">
                    <a:solidFill>
                      <a:schemeClr val="accent4">
                        <a:lumMod val="75000"/>
                      </a:schemeClr>
                    </a:solidFill>
                  </a:rPr>
                  <a:t>Secured with 1</a:t>
                </a:r>
                <a:r>
                  <a:rPr lang="en-US" b="1" baseline="30000" dirty="0">
                    <a:solidFill>
                      <a:schemeClr val="accent4">
                        <a:lumMod val="75000"/>
                      </a:schemeClr>
                    </a:solidFill>
                  </a:rPr>
                  <a:t>st</a:t>
                </a:r>
                <a:r>
                  <a:rPr lang="en-US" b="1" dirty="0">
                    <a:solidFill>
                      <a:schemeClr val="accent4">
                        <a:lumMod val="75000"/>
                      </a:schemeClr>
                    </a:solidFill>
                  </a:rPr>
                  <a:t> Lien </a:t>
                </a:r>
                <a:r>
                  <a:rPr lang="en-US" sz="1600" dirty="0">
                    <a:solidFill>
                      <a:schemeClr val="accent4">
                        <a:lumMod val="75000"/>
                      </a:schemeClr>
                    </a:solidFill>
                  </a:rPr>
                  <a:t>Usually secured with a first priority pledge of all assets</a:t>
                </a:r>
                <a:endParaRPr lang="en-US" sz="1400" dirty="0">
                  <a:solidFill>
                    <a:schemeClr val="accent4">
                      <a:lumMod val="75000"/>
                    </a:schemeClr>
                  </a:solidFill>
                </a:endParaRPr>
              </a:p>
            </p:txBody>
          </p:sp>
          <p:sp>
            <p:nvSpPr>
              <p:cNvPr id="26" name="Rectangle 25">
                <a:extLst>
                  <a:ext uri="{FF2B5EF4-FFF2-40B4-BE49-F238E27FC236}">
                    <a16:creationId xmlns:a16="http://schemas.microsoft.com/office/drawing/2014/main" id="{2D006A0F-7378-7442-94F1-1D802FA1E1DF}"/>
                  </a:ext>
                </a:extLst>
              </p:cNvPr>
              <p:cNvSpPr/>
              <p:nvPr/>
            </p:nvSpPr>
            <p:spPr>
              <a:xfrm>
                <a:off x="5835114" y="2602553"/>
                <a:ext cx="2714755" cy="457200"/>
              </a:xfrm>
              <a:prstGeom prst="rect">
                <a:avLst/>
              </a:prstGeom>
              <a:solidFill>
                <a:schemeClr val="accent4"/>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r>
                  <a:rPr lang="en-US" sz="1600" b="1" dirty="0">
                    <a:solidFill>
                      <a:schemeClr val="bg1"/>
                    </a:solidFill>
                  </a:rPr>
                  <a:t>Revolving Credit Facility</a:t>
                </a:r>
              </a:p>
            </p:txBody>
          </p:sp>
          <p:sp>
            <p:nvSpPr>
              <p:cNvPr id="27" name="Rectangle 26">
                <a:extLst>
                  <a:ext uri="{FF2B5EF4-FFF2-40B4-BE49-F238E27FC236}">
                    <a16:creationId xmlns:a16="http://schemas.microsoft.com/office/drawing/2014/main" id="{EFDB7464-E833-0540-88AE-98B97AE500BD}"/>
                  </a:ext>
                </a:extLst>
              </p:cNvPr>
              <p:cNvSpPr/>
              <p:nvPr/>
            </p:nvSpPr>
            <p:spPr>
              <a:xfrm>
                <a:off x="5835414" y="3215350"/>
                <a:ext cx="2714755" cy="457200"/>
              </a:xfrm>
              <a:prstGeom prst="rect">
                <a:avLst/>
              </a:prstGeom>
              <a:solidFill>
                <a:schemeClr val="accent4"/>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r>
                  <a:rPr lang="en-US" sz="1600" b="1" dirty="0">
                    <a:solidFill>
                      <a:schemeClr val="bg1"/>
                    </a:solidFill>
                  </a:rPr>
                  <a:t>Term Loan A</a:t>
                </a:r>
              </a:p>
            </p:txBody>
          </p:sp>
        </p:grpSp>
        <p:grpSp>
          <p:nvGrpSpPr>
            <p:cNvPr id="46" name="Group 45">
              <a:extLst>
                <a:ext uri="{FF2B5EF4-FFF2-40B4-BE49-F238E27FC236}">
                  <a16:creationId xmlns:a16="http://schemas.microsoft.com/office/drawing/2014/main" id="{74B91026-E38C-4DDD-9C8B-635B75CD9135}"/>
                </a:ext>
              </a:extLst>
            </p:cNvPr>
            <p:cNvGrpSpPr/>
            <p:nvPr/>
          </p:nvGrpSpPr>
          <p:grpSpPr>
            <a:xfrm flipH="1">
              <a:off x="8548642" y="2831153"/>
              <a:ext cx="445656" cy="612797"/>
              <a:chOff x="2049696" y="5051954"/>
              <a:chExt cx="445656" cy="718511"/>
            </a:xfrm>
          </p:grpSpPr>
          <p:cxnSp>
            <p:nvCxnSpPr>
              <p:cNvPr id="47" name="Straight Connector 46">
                <a:extLst>
                  <a:ext uri="{FF2B5EF4-FFF2-40B4-BE49-F238E27FC236}">
                    <a16:creationId xmlns:a16="http://schemas.microsoft.com/office/drawing/2014/main" id="{63C14A61-5450-4228-AAB9-4C6E84712EFC}"/>
                  </a:ext>
                </a:extLst>
              </p:cNvPr>
              <p:cNvCxnSpPr>
                <a:cxnSpLocks/>
              </p:cNvCxnSpPr>
              <p:nvPr/>
            </p:nvCxnSpPr>
            <p:spPr>
              <a:xfrm>
                <a:off x="2251985" y="5051954"/>
                <a:ext cx="243367" cy="0"/>
              </a:xfrm>
              <a:prstGeom prst="line">
                <a:avLst/>
              </a:prstGeom>
              <a:ln w="19050">
                <a:solidFill>
                  <a:schemeClr val="accent4"/>
                </a:solidFill>
                <a:prstDash val="sysDot"/>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1B740E9C-EE61-4898-A552-1FE674F71647}"/>
                  </a:ext>
                </a:extLst>
              </p:cNvPr>
              <p:cNvCxnSpPr>
                <a:cxnSpLocks/>
              </p:cNvCxnSpPr>
              <p:nvPr/>
            </p:nvCxnSpPr>
            <p:spPr>
              <a:xfrm>
                <a:off x="2260867" y="5052554"/>
                <a:ext cx="0" cy="355737"/>
              </a:xfrm>
              <a:prstGeom prst="line">
                <a:avLst/>
              </a:prstGeom>
              <a:ln w="19050">
                <a:solidFill>
                  <a:schemeClr val="accent4"/>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F11A5813-428A-413D-832E-610C38F61FF8}"/>
                  </a:ext>
                </a:extLst>
              </p:cNvPr>
              <p:cNvCxnSpPr>
                <a:cxnSpLocks/>
              </p:cNvCxnSpPr>
              <p:nvPr/>
            </p:nvCxnSpPr>
            <p:spPr>
              <a:xfrm>
                <a:off x="2049696" y="5418531"/>
                <a:ext cx="217058" cy="0"/>
              </a:xfrm>
              <a:prstGeom prst="line">
                <a:avLst/>
              </a:prstGeom>
              <a:ln w="19050">
                <a:solidFill>
                  <a:schemeClr val="accent4"/>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36C65846-7B88-4738-B52A-2A35E7C6A86A}"/>
                  </a:ext>
                </a:extLst>
              </p:cNvPr>
              <p:cNvCxnSpPr>
                <a:cxnSpLocks/>
              </p:cNvCxnSpPr>
              <p:nvPr/>
            </p:nvCxnSpPr>
            <p:spPr>
              <a:xfrm>
                <a:off x="2250506" y="5770465"/>
                <a:ext cx="244846" cy="0"/>
              </a:xfrm>
              <a:prstGeom prst="line">
                <a:avLst/>
              </a:prstGeom>
              <a:ln w="19050">
                <a:solidFill>
                  <a:schemeClr val="accent4"/>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039A6316-4645-424F-8B0B-1B26EE364FFF}"/>
                  </a:ext>
                </a:extLst>
              </p:cNvPr>
              <p:cNvCxnSpPr>
                <a:cxnSpLocks/>
              </p:cNvCxnSpPr>
              <p:nvPr/>
            </p:nvCxnSpPr>
            <p:spPr>
              <a:xfrm flipH="1">
                <a:off x="2259388" y="5429568"/>
                <a:ext cx="0" cy="340897"/>
              </a:xfrm>
              <a:prstGeom prst="line">
                <a:avLst/>
              </a:prstGeom>
              <a:ln w="19050">
                <a:solidFill>
                  <a:schemeClr val="accent4"/>
                </a:solidFill>
                <a:prstDash val="sysDot"/>
              </a:ln>
            </p:spPr>
            <p:style>
              <a:lnRef idx="1">
                <a:schemeClr val="accent1"/>
              </a:lnRef>
              <a:fillRef idx="0">
                <a:schemeClr val="accent1"/>
              </a:fillRef>
              <a:effectRef idx="0">
                <a:schemeClr val="accent1"/>
              </a:effectRef>
              <a:fontRef idx="minor">
                <a:schemeClr val="tx1"/>
              </a:fontRef>
            </p:style>
          </p:cxnSp>
        </p:grpSp>
      </p:grpSp>
      <p:sp>
        <p:nvSpPr>
          <p:cNvPr id="2" name="Footer Placeholder 1">
            <a:extLst>
              <a:ext uri="{FF2B5EF4-FFF2-40B4-BE49-F238E27FC236}">
                <a16:creationId xmlns:a16="http://schemas.microsoft.com/office/drawing/2014/main" id="{9596C6CE-46E4-4D92-93C2-596849402C66}"/>
              </a:ext>
            </a:extLst>
          </p:cNvPr>
          <p:cNvSpPr>
            <a:spLocks noGrp="1"/>
          </p:cNvSpPr>
          <p:nvPr>
            <p:ph type="ftr" sz="quarter" idx="3"/>
          </p:nvPr>
        </p:nvSpPr>
        <p:spPr/>
        <p:txBody>
          <a:bodyPr/>
          <a:lstStyle/>
          <a:p>
            <a:r>
              <a:rPr lang="en-US" dirty="0"/>
              <a:t>© 2025 Financial Edge Training </a:t>
            </a:r>
          </a:p>
        </p:txBody>
      </p:sp>
      <p:sp>
        <p:nvSpPr>
          <p:cNvPr id="7" name="Slide Number Placeholder 6">
            <a:extLst>
              <a:ext uri="{FF2B5EF4-FFF2-40B4-BE49-F238E27FC236}">
                <a16:creationId xmlns:a16="http://schemas.microsoft.com/office/drawing/2014/main" id="{13A6B53C-365B-4AA2-9873-CE149458BA74}"/>
              </a:ext>
            </a:extLst>
          </p:cNvPr>
          <p:cNvSpPr>
            <a:spLocks noGrp="1"/>
          </p:cNvSpPr>
          <p:nvPr>
            <p:ph type="sldNum" sz="quarter" idx="4"/>
          </p:nvPr>
        </p:nvSpPr>
        <p:spPr/>
        <p:txBody>
          <a:bodyPr/>
          <a:lstStyle/>
          <a:p>
            <a:fld id="{A150EB23-9872-4F54-B315-6C45A1D5BAA2}" type="slidenum">
              <a:rPr lang="en-US" smtClean="0"/>
              <a:pPr/>
              <a:t>10</a:t>
            </a:fld>
            <a:endParaRPr lang="en-US"/>
          </a:p>
        </p:txBody>
      </p:sp>
    </p:spTree>
    <p:extLst>
      <p:ext uri="{BB962C8B-B14F-4D97-AF65-F5344CB8AC3E}">
        <p14:creationId xmlns:p14="http://schemas.microsoft.com/office/powerpoint/2010/main" val="16411963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14:presetBounceEnd="60000">
                                      <p:stCondLst>
                                        <p:cond delay="0"/>
                                      </p:stCondLst>
                                      <p:childTnLst>
                                        <p:set>
                                          <p:cBhvr>
                                            <p:cTn id="6" dur="1" fill="hold">
                                              <p:stCondLst>
                                                <p:cond delay="0"/>
                                              </p:stCondLst>
                                            </p:cTn>
                                            <p:tgtEl>
                                              <p:spTgt spid="33"/>
                                            </p:tgtEl>
                                            <p:attrNameLst>
                                              <p:attrName>style.visibility</p:attrName>
                                            </p:attrNameLst>
                                          </p:cBhvr>
                                          <p:to>
                                            <p:strVal val="visible"/>
                                          </p:to>
                                        </p:set>
                                        <p:anim calcmode="lin" valueType="num" p14:bounceEnd="60000">
                                          <p:cBhvr additive="base">
                                            <p:cTn id="7" dur="500" fill="hold"/>
                                            <p:tgtEl>
                                              <p:spTgt spid="33"/>
                                            </p:tgtEl>
                                            <p:attrNameLst>
                                              <p:attrName>ppt_x</p:attrName>
                                            </p:attrNameLst>
                                          </p:cBhvr>
                                          <p:tavLst>
                                            <p:tav tm="0">
                                              <p:val>
                                                <p:strVal val="#ppt_x"/>
                                              </p:val>
                                            </p:tav>
                                            <p:tav tm="100000">
                                              <p:val>
                                                <p:strVal val="#ppt_x"/>
                                              </p:val>
                                            </p:tav>
                                          </p:tavLst>
                                        </p:anim>
                                        <p:anim calcmode="lin" valueType="num" p14:bounceEnd="60000">
                                          <p:cBhvr additive="base">
                                            <p:cTn id="8" dur="500" fill="hold"/>
                                            <p:tgtEl>
                                              <p:spTgt spid="33"/>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nodeType="afterEffect" p14:presetBounceEnd="60000">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14:bounceEnd="60000">
                                          <p:cBhvr additive="base">
                                            <p:cTn id="12" dur="500" fill="hold"/>
                                            <p:tgtEl>
                                              <p:spTgt spid="8"/>
                                            </p:tgtEl>
                                            <p:attrNameLst>
                                              <p:attrName>ppt_x</p:attrName>
                                            </p:attrNameLst>
                                          </p:cBhvr>
                                          <p:tavLst>
                                            <p:tav tm="0">
                                              <p:val>
                                                <p:strVal val="#ppt_x"/>
                                              </p:val>
                                            </p:tav>
                                            <p:tav tm="100000">
                                              <p:val>
                                                <p:strVal val="#ppt_x"/>
                                              </p:val>
                                            </p:tav>
                                          </p:tavLst>
                                        </p:anim>
                                        <p:anim calcmode="lin" valueType="num" p14:bounceEnd="60000">
                                          <p:cBhvr additive="base">
                                            <p:cTn id="13"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8"/>
                                            </p:tgtEl>
                                            <p:attrNameLst>
                                              <p:attrName>style.visibility</p:attrName>
                                            </p:attrNameLst>
                                          </p:cBhvr>
                                          <p:to>
                                            <p:strVal val="visible"/>
                                          </p:to>
                                        </p:set>
                                        <p:animEffect transition="in" filter="fade">
                                          <p:cBhvr>
                                            <p:cTn id="18" dur="500"/>
                                            <p:tgtEl>
                                              <p:spTgt spid="18"/>
                                            </p:tgtEl>
                                          </p:cBhvr>
                                        </p:animEffect>
                                      </p:childTnLst>
                                    </p:cTn>
                                  </p:par>
                                </p:childTnLst>
                              </p:cTn>
                            </p:par>
                            <p:par>
                              <p:cTn id="19" fill="hold">
                                <p:stCondLst>
                                  <p:cond delay="500"/>
                                </p:stCondLst>
                                <p:childTnLst>
                                  <p:par>
                                    <p:cTn id="20" presetID="2" presetClass="entr" presetSubtype="4" fill="hold" nodeType="afterEffect" p14:presetBounceEnd="42000">
                                      <p:stCondLst>
                                        <p:cond delay="0"/>
                                      </p:stCondLst>
                                      <p:childTnLst>
                                        <p:set>
                                          <p:cBhvr>
                                            <p:cTn id="21" dur="1" fill="hold">
                                              <p:stCondLst>
                                                <p:cond delay="0"/>
                                              </p:stCondLst>
                                            </p:cTn>
                                            <p:tgtEl>
                                              <p:spTgt spid="12"/>
                                            </p:tgtEl>
                                            <p:attrNameLst>
                                              <p:attrName>style.visibility</p:attrName>
                                            </p:attrNameLst>
                                          </p:cBhvr>
                                          <p:to>
                                            <p:strVal val="visible"/>
                                          </p:to>
                                        </p:set>
                                        <p:anim calcmode="lin" valueType="num" p14:bounceEnd="42000">
                                          <p:cBhvr additive="base">
                                            <p:cTn id="22" dur="350" fill="hold"/>
                                            <p:tgtEl>
                                              <p:spTgt spid="12"/>
                                            </p:tgtEl>
                                            <p:attrNameLst>
                                              <p:attrName>ppt_x</p:attrName>
                                            </p:attrNameLst>
                                          </p:cBhvr>
                                          <p:tavLst>
                                            <p:tav tm="0">
                                              <p:val>
                                                <p:strVal val="#ppt_x"/>
                                              </p:val>
                                            </p:tav>
                                            <p:tav tm="100000">
                                              <p:val>
                                                <p:strVal val="#ppt_x"/>
                                              </p:val>
                                            </p:tav>
                                          </p:tavLst>
                                        </p:anim>
                                        <p:anim calcmode="lin" valueType="num" p14:bounceEnd="42000">
                                          <p:cBhvr additive="base">
                                            <p:cTn id="23" dur="350" fill="hold"/>
                                            <p:tgtEl>
                                              <p:spTgt spid="12"/>
                                            </p:tgtEl>
                                            <p:attrNameLst>
                                              <p:attrName>ppt_y</p:attrName>
                                            </p:attrNameLst>
                                          </p:cBhvr>
                                          <p:tavLst>
                                            <p:tav tm="0">
                                              <p:val>
                                                <p:strVal val="1+#ppt_h/2"/>
                                              </p:val>
                                            </p:tav>
                                            <p:tav tm="100000">
                                              <p:val>
                                                <p:strVal val="#ppt_y"/>
                                              </p:val>
                                            </p:tav>
                                          </p:tavLst>
                                        </p:anim>
                                      </p:childTnLst>
                                    </p:cTn>
                                  </p:par>
                                </p:childTnLst>
                              </p:cTn>
                            </p:par>
                            <p:par>
                              <p:cTn id="24" fill="hold">
                                <p:stCondLst>
                                  <p:cond delay="850"/>
                                </p:stCondLst>
                                <p:childTnLst>
                                  <p:par>
                                    <p:cTn id="25" presetID="2" presetClass="entr" presetSubtype="4" fill="hold" nodeType="afterEffect" p14:presetBounceEnd="42000">
                                      <p:stCondLst>
                                        <p:cond delay="0"/>
                                      </p:stCondLst>
                                      <p:childTnLst>
                                        <p:set>
                                          <p:cBhvr>
                                            <p:cTn id="26" dur="1" fill="hold">
                                              <p:stCondLst>
                                                <p:cond delay="0"/>
                                              </p:stCondLst>
                                            </p:cTn>
                                            <p:tgtEl>
                                              <p:spTgt spid="19"/>
                                            </p:tgtEl>
                                            <p:attrNameLst>
                                              <p:attrName>style.visibility</p:attrName>
                                            </p:attrNameLst>
                                          </p:cBhvr>
                                          <p:to>
                                            <p:strVal val="visible"/>
                                          </p:to>
                                        </p:set>
                                        <p:anim calcmode="lin" valueType="num" p14:bounceEnd="42000">
                                          <p:cBhvr additive="base">
                                            <p:cTn id="27" dur="350" fill="hold"/>
                                            <p:tgtEl>
                                              <p:spTgt spid="19"/>
                                            </p:tgtEl>
                                            <p:attrNameLst>
                                              <p:attrName>ppt_x</p:attrName>
                                            </p:attrNameLst>
                                          </p:cBhvr>
                                          <p:tavLst>
                                            <p:tav tm="0">
                                              <p:val>
                                                <p:strVal val="#ppt_x"/>
                                              </p:val>
                                            </p:tav>
                                            <p:tav tm="100000">
                                              <p:val>
                                                <p:strVal val="#ppt_x"/>
                                              </p:val>
                                            </p:tav>
                                          </p:tavLst>
                                        </p:anim>
                                        <p:anim calcmode="lin" valueType="num" p14:bounceEnd="42000">
                                          <p:cBhvr additive="base">
                                            <p:cTn id="28" dur="350" fill="hold"/>
                                            <p:tgtEl>
                                              <p:spTgt spid="19"/>
                                            </p:tgtEl>
                                            <p:attrNameLst>
                                              <p:attrName>ppt_y</p:attrName>
                                            </p:attrNameLst>
                                          </p:cBhvr>
                                          <p:tavLst>
                                            <p:tav tm="0">
                                              <p:val>
                                                <p:strVal val="1+#ppt_h/2"/>
                                              </p:val>
                                            </p:tav>
                                            <p:tav tm="100000">
                                              <p:val>
                                                <p:strVal val="#ppt_y"/>
                                              </p:val>
                                            </p:tav>
                                          </p:tavLst>
                                        </p:anim>
                                      </p:childTnLst>
                                    </p:cTn>
                                  </p:par>
                                </p:childTnLst>
                              </p:cTn>
                            </p:par>
                            <p:par>
                              <p:cTn id="29" fill="hold">
                                <p:stCondLst>
                                  <p:cond delay="1200"/>
                                </p:stCondLst>
                                <p:childTnLst>
                                  <p:par>
                                    <p:cTn id="30" presetID="2" presetClass="entr" presetSubtype="4" fill="hold" nodeType="afterEffect" p14:presetBounceEnd="42000">
                                      <p:stCondLst>
                                        <p:cond delay="0"/>
                                      </p:stCondLst>
                                      <p:childTnLst>
                                        <p:set>
                                          <p:cBhvr>
                                            <p:cTn id="31" dur="1" fill="hold">
                                              <p:stCondLst>
                                                <p:cond delay="0"/>
                                              </p:stCondLst>
                                            </p:cTn>
                                            <p:tgtEl>
                                              <p:spTgt spid="52"/>
                                            </p:tgtEl>
                                            <p:attrNameLst>
                                              <p:attrName>style.visibility</p:attrName>
                                            </p:attrNameLst>
                                          </p:cBhvr>
                                          <p:to>
                                            <p:strVal val="visible"/>
                                          </p:to>
                                        </p:set>
                                        <p:anim calcmode="lin" valueType="num" p14:bounceEnd="42000">
                                          <p:cBhvr additive="base">
                                            <p:cTn id="32" dur="350" fill="hold"/>
                                            <p:tgtEl>
                                              <p:spTgt spid="52"/>
                                            </p:tgtEl>
                                            <p:attrNameLst>
                                              <p:attrName>ppt_x</p:attrName>
                                            </p:attrNameLst>
                                          </p:cBhvr>
                                          <p:tavLst>
                                            <p:tav tm="0">
                                              <p:val>
                                                <p:strVal val="#ppt_x"/>
                                              </p:val>
                                            </p:tav>
                                            <p:tav tm="100000">
                                              <p:val>
                                                <p:strVal val="#ppt_x"/>
                                              </p:val>
                                            </p:tav>
                                          </p:tavLst>
                                        </p:anim>
                                        <p:anim calcmode="lin" valueType="num" p14:bounceEnd="42000">
                                          <p:cBhvr additive="base">
                                            <p:cTn id="33" dur="350" fill="hold"/>
                                            <p:tgtEl>
                                              <p:spTgt spid="52"/>
                                            </p:tgtEl>
                                            <p:attrNameLst>
                                              <p:attrName>ppt_y</p:attrName>
                                            </p:attrNameLst>
                                          </p:cBhvr>
                                          <p:tavLst>
                                            <p:tav tm="0">
                                              <p:val>
                                                <p:strVal val="1+#ppt_h/2"/>
                                              </p:val>
                                            </p:tav>
                                            <p:tav tm="100000">
                                              <p:val>
                                                <p:strVal val="#ppt_y"/>
                                              </p:val>
                                            </p:tav>
                                          </p:tavLst>
                                        </p:anim>
                                      </p:childTnLst>
                                    </p:cTn>
                                  </p:par>
                                </p:childTnLst>
                              </p:cTn>
                            </p:par>
                            <p:par>
                              <p:cTn id="34" fill="hold">
                                <p:stCondLst>
                                  <p:cond delay="1550"/>
                                </p:stCondLst>
                                <p:childTnLst>
                                  <p:par>
                                    <p:cTn id="35" presetID="22" presetClass="entr" presetSubtype="1" fill="hold" grpId="0" nodeType="afterEffect">
                                      <p:stCondLst>
                                        <p:cond delay="0"/>
                                      </p:stCondLst>
                                      <p:childTnLst>
                                        <p:set>
                                          <p:cBhvr>
                                            <p:cTn id="36" dur="1" fill="hold">
                                              <p:stCondLst>
                                                <p:cond delay="0"/>
                                              </p:stCondLst>
                                            </p:cTn>
                                            <p:tgtEl>
                                              <p:spTgt spid="3"/>
                                            </p:tgtEl>
                                            <p:attrNameLst>
                                              <p:attrName>style.visibility</p:attrName>
                                            </p:attrNameLst>
                                          </p:cBhvr>
                                          <p:to>
                                            <p:strVal val="visible"/>
                                          </p:to>
                                        </p:set>
                                        <p:animEffect transition="in" filter="wipe(up)">
                                          <p:cBhvr>
                                            <p:cTn id="3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3" grpId="0" animBg="1"/>
          <p:bldP spid="33" grpId="0"/>
        </p:bldLst>
      </p:timing>
    </mc:Choice>
    <mc:Fallback xmlns="">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anim calcmode="lin" valueType="num">
                                          <p:cBhvr additive="base">
                                            <p:cTn id="7" dur="500" fill="hold"/>
                                            <p:tgtEl>
                                              <p:spTgt spid="33"/>
                                            </p:tgtEl>
                                            <p:attrNameLst>
                                              <p:attrName>ppt_x</p:attrName>
                                            </p:attrNameLst>
                                          </p:cBhvr>
                                          <p:tavLst>
                                            <p:tav tm="0">
                                              <p:val>
                                                <p:strVal val="#ppt_x"/>
                                              </p:val>
                                            </p:tav>
                                            <p:tav tm="100000">
                                              <p:val>
                                                <p:strVal val="#ppt_x"/>
                                              </p:val>
                                            </p:tav>
                                          </p:tavLst>
                                        </p:anim>
                                        <p:anim calcmode="lin" valueType="num">
                                          <p:cBhvr additive="base">
                                            <p:cTn id="8" dur="500" fill="hold"/>
                                            <p:tgtEl>
                                              <p:spTgt spid="33"/>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500" fill="hold"/>
                                            <p:tgtEl>
                                              <p:spTgt spid="8"/>
                                            </p:tgtEl>
                                            <p:attrNameLst>
                                              <p:attrName>ppt_x</p:attrName>
                                            </p:attrNameLst>
                                          </p:cBhvr>
                                          <p:tavLst>
                                            <p:tav tm="0">
                                              <p:val>
                                                <p:strVal val="#ppt_x"/>
                                              </p:val>
                                            </p:tav>
                                            <p:tav tm="100000">
                                              <p:val>
                                                <p:strVal val="#ppt_x"/>
                                              </p:val>
                                            </p:tav>
                                          </p:tavLst>
                                        </p:anim>
                                        <p:anim calcmode="lin" valueType="num">
                                          <p:cBhvr additive="base">
                                            <p:cTn id="13"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8"/>
                                            </p:tgtEl>
                                            <p:attrNameLst>
                                              <p:attrName>style.visibility</p:attrName>
                                            </p:attrNameLst>
                                          </p:cBhvr>
                                          <p:to>
                                            <p:strVal val="visible"/>
                                          </p:to>
                                        </p:set>
                                        <p:animEffect transition="in" filter="fade">
                                          <p:cBhvr>
                                            <p:cTn id="18" dur="500"/>
                                            <p:tgtEl>
                                              <p:spTgt spid="18"/>
                                            </p:tgtEl>
                                          </p:cBhvr>
                                        </p:animEffect>
                                      </p:childTnLst>
                                    </p:cTn>
                                  </p:par>
                                </p:childTnLst>
                              </p:cTn>
                            </p:par>
                            <p:par>
                              <p:cTn id="19" fill="hold">
                                <p:stCondLst>
                                  <p:cond delay="500"/>
                                </p:stCondLst>
                                <p:childTnLst>
                                  <p:par>
                                    <p:cTn id="20" presetID="2" presetClass="entr" presetSubtype="4" fill="hold" nodeType="afterEffect">
                                      <p:stCondLst>
                                        <p:cond delay="0"/>
                                      </p:stCondLst>
                                      <p:childTnLst>
                                        <p:set>
                                          <p:cBhvr>
                                            <p:cTn id="21" dur="1" fill="hold">
                                              <p:stCondLst>
                                                <p:cond delay="0"/>
                                              </p:stCondLst>
                                            </p:cTn>
                                            <p:tgtEl>
                                              <p:spTgt spid="12"/>
                                            </p:tgtEl>
                                            <p:attrNameLst>
                                              <p:attrName>style.visibility</p:attrName>
                                            </p:attrNameLst>
                                          </p:cBhvr>
                                          <p:to>
                                            <p:strVal val="visible"/>
                                          </p:to>
                                        </p:set>
                                        <p:anim calcmode="lin" valueType="num">
                                          <p:cBhvr additive="base">
                                            <p:cTn id="22" dur="350" fill="hold"/>
                                            <p:tgtEl>
                                              <p:spTgt spid="12"/>
                                            </p:tgtEl>
                                            <p:attrNameLst>
                                              <p:attrName>ppt_x</p:attrName>
                                            </p:attrNameLst>
                                          </p:cBhvr>
                                          <p:tavLst>
                                            <p:tav tm="0">
                                              <p:val>
                                                <p:strVal val="#ppt_x"/>
                                              </p:val>
                                            </p:tav>
                                            <p:tav tm="100000">
                                              <p:val>
                                                <p:strVal val="#ppt_x"/>
                                              </p:val>
                                            </p:tav>
                                          </p:tavLst>
                                        </p:anim>
                                        <p:anim calcmode="lin" valueType="num">
                                          <p:cBhvr additive="base">
                                            <p:cTn id="23" dur="350" fill="hold"/>
                                            <p:tgtEl>
                                              <p:spTgt spid="12"/>
                                            </p:tgtEl>
                                            <p:attrNameLst>
                                              <p:attrName>ppt_y</p:attrName>
                                            </p:attrNameLst>
                                          </p:cBhvr>
                                          <p:tavLst>
                                            <p:tav tm="0">
                                              <p:val>
                                                <p:strVal val="1+#ppt_h/2"/>
                                              </p:val>
                                            </p:tav>
                                            <p:tav tm="100000">
                                              <p:val>
                                                <p:strVal val="#ppt_y"/>
                                              </p:val>
                                            </p:tav>
                                          </p:tavLst>
                                        </p:anim>
                                      </p:childTnLst>
                                    </p:cTn>
                                  </p:par>
                                </p:childTnLst>
                              </p:cTn>
                            </p:par>
                            <p:par>
                              <p:cTn id="24" fill="hold">
                                <p:stCondLst>
                                  <p:cond delay="850"/>
                                </p:stCondLst>
                                <p:childTnLst>
                                  <p:par>
                                    <p:cTn id="25" presetID="2" presetClass="entr" presetSubtype="4" fill="hold" nodeType="afterEffect">
                                      <p:stCondLst>
                                        <p:cond delay="0"/>
                                      </p:stCondLst>
                                      <p:childTnLst>
                                        <p:set>
                                          <p:cBhvr>
                                            <p:cTn id="26" dur="1" fill="hold">
                                              <p:stCondLst>
                                                <p:cond delay="0"/>
                                              </p:stCondLst>
                                            </p:cTn>
                                            <p:tgtEl>
                                              <p:spTgt spid="19"/>
                                            </p:tgtEl>
                                            <p:attrNameLst>
                                              <p:attrName>style.visibility</p:attrName>
                                            </p:attrNameLst>
                                          </p:cBhvr>
                                          <p:to>
                                            <p:strVal val="visible"/>
                                          </p:to>
                                        </p:set>
                                        <p:anim calcmode="lin" valueType="num">
                                          <p:cBhvr additive="base">
                                            <p:cTn id="27" dur="350" fill="hold"/>
                                            <p:tgtEl>
                                              <p:spTgt spid="19"/>
                                            </p:tgtEl>
                                            <p:attrNameLst>
                                              <p:attrName>ppt_x</p:attrName>
                                            </p:attrNameLst>
                                          </p:cBhvr>
                                          <p:tavLst>
                                            <p:tav tm="0">
                                              <p:val>
                                                <p:strVal val="#ppt_x"/>
                                              </p:val>
                                            </p:tav>
                                            <p:tav tm="100000">
                                              <p:val>
                                                <p:strVal val="#ppt_x"/>
                                              </p:val>
                                            </p:tav>
                                          </p:tavLst>
                                        </p:anim>
                                        <p:anim calcmode="lin" valueType="num">
                                          <p:cBhvr additive="base">
                                            <p:cTn id="28" dur="350" fill="hold"/>
                                            <p:tgtEl>
                                              <p:spTgt spid="19"/>
                                            </p:tgtEl>
                                            <p:attrNameLst>
                                              <p:attrName>ppt_y</p:attrName>
                                            </p:attrNameLst>
                                          </p:cBhvr>
                                          <p:tavLst>
                                            <p:tav tm="0">
                                              <p:val>
                                                <p:strVal val="1+#ppt_h/2"/>
                                              </p:val>
                                            </p:tav>
                                            <p:tav tm="100000">
                                              <p:val>
                                                <p:strVal val="#ppt_y"/>
                                              </p:val>
                                            </p:tav>
                                          </p:tavLst>
                                        </p:anim>
                                      </p:childTnLst>
                                    </p:cTn>
                                  </p:par>
                                </p:childTnLst>
                              </p:cTn>
                            </p:par>
                            <p:par>
                              <p:cTn id="29" fill="hold">
                                <p:stCondLst>
                                  <p:cond delay="1200"/>
                                </p:stCondLst>
                                <p:childTnLst>
                                  <p:par>
                                    <p:cTn id="30" presetID="2" presetClass="entr" presetSubtype="4" fill="hold" nodeType="afterEffect">
                                      <p:stCondLst>
                                        <p:cond delay="0"/>
                                      </p:stCondLst>
                                      <p:childTnLst>
                                        <p:set>
                                          <p:cBhvr>
                                            <p:cTn id="31" dur="1" fill="hold">
                                              <p:stCondLst>
                                                <p:cond delay="0"/>
                                              </p:stCondLst>
                                            </p:cTn>
                                            <p:tgtEl>
                                              <p:spTgt spid="52"/>
                                            </p:tgtEl>
                                            <p:attrNameLst>
                                              <p:attrName>style.visibility</p:attrName>
                                            </p:attrNameLst>
                                          </p:cBhvr>
                                          <p:to>
                                            <p:strVal val="visible"/>
                                          </p:to>
                                        </p:set>
                                        <p:anim calcmode="lin" valueType="num">
                                          <p:cBhvr additive="base">
                                            <p:cTn id="32" dur="350" fill="hold"/>
                                            <p:tgtEl>
                                              <p:spTgt spid="52"/>
                                            </p:tgtEl>
                                            <p:attrNameLst>
                                              <p:attrName>ppt_x</p:attrName>
                                            </p:attrNameLst>
                                          </p:cBhvr>
                                          <p:tavLst>
                                            <p:tav tm="0">
                                              <p:val>
                                                <p:strVal val="#ppt_x"/>
                                              </p:val>
                                            </p:tav>
                                            <p:tav tm="100000">
                                              <p:val>
                                                <p:strVal val="#ppt_x"/>
                                              </p:val>
                                            </p:tav>
                                          </p:tavLst>
                                        </p:anim>
                                        <p:anim calcmode="lin" valueType="num">
                                          <p:cBhvr additive="base">
                                            <p:cTn id="33" dur="350" fill="hold"/>
                                            <p:tgtEl>
                                              <p:spTgt spid="52"/>
                                            </p:tgtEl>
                                            <p:attrNameLst>
                                              <p:attrName>ppt_y</p:attrName>
                                            </p:attrNameLst>
                                          </p:cBhvr>
                                          <p:tavLst>
                                            <p:tav tm="0">
                                              <p:val>
                                                <p:strVal val="1+#ppt_h/2"/>
                                              </p:val>
                                            </p:tav>
                                            <p:tav tm="100000">
                                              <p:val>
                                                <p:strVal val="#ppt_y"/>
                                              </p:val>
                                            </p:tav>
                                          </p:tavLst>
                                        </p:anim>
                                      </p:childTnLst>
                                    </p:cTn>
                                  </p:par>
                                </p:childTnLst>
                              </p:cTn>
                            </p:par>
                            <p:par>
                              <p:cTn id="34" fill="hold">
                                <p:stCondLst>
                                  <p:cond delay="1550"/>
                                </p:stCondLst>
                                <p:childTnLst>
                                  <p:par>
                                    <p:cTn id="35" presetID="22" presetClass="entr" presetSubtype="1" fill="hold" grpId="0" nodeType="afterEffect">
                                      <p:stCondLst>
                                        <p:cond delay="0"/>
                                      </p:stCondLst>
                                      <p:childTnLst>
                                        <p:set>
                                          <p:cBhvr>
                                            <p:cTn id="36" dur="1" fill="hold">
                                              <p:stCondLst>
                                                <p:cond delay="0"/>
                                              </p:stCondLst>
                                            </p:cTn>
                                            <p:tgtEl>
                                              <p:spTgt spid="3"/>
                                            </p:tgtEl>
                                            <p:attrNameLst>
                                              <p:attrName>style.visibility</p:attrName>
                                            </p:attrNameLst>
                                          </p:cBhvr>
                                          <p:to>
                                            <p:strVal val="visible"/>
                                          </p:to>
                                        </p:set>
                                        <p:animEffect transition="in" filter="wipe(up)">
                                          <p:cBhvr>
                                            <p:cTn id="3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3" grpId="0" animBg="1"/>
          <p:bldP spid="33" grpId="0"/>
        </p:bldLst>
      </p:timing>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D5446CB3-DC43-47E7-A621-911C937DE719}"/>
              </a:ext>
            </a:extLst>
          </p:cNvPr>
          <p:cNvSpPr/>
          <p:nvPr/>
        </p:nvSpPr>
        <p:spPr>
          <a:xfrm>
            <a:off x="6088154" y="1495514"/>
            <a:ext cx="6096731" cy="5362486"/>
          </a:xfrm>
          <a:prstGeom prst="rect">
            <a:avLst/>
          </a:prstGeom>
          <a:solidFill>
            <a:schemeClr val="accent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endParaRPr lang="en-US" sz="1600" b="1" dirty="0">
              <a:solidFill>
                <a:schemeClr val="bg1"/>
              </a:solidFill>
            </a:endParaRPr>
          </a:p>
        </p:txBody>
      </p:sp>
      <p:sp>
        <p:nvSpPr>
          <p:cNvPr id="17" name="Rectangle 16">
            <a:extLst>
              <a:ext uri="{FF2B5EF4-FFF2-40B4-BE49-F238E27FC236}">
                <a16:creationId xmlns:a16="http://schemas.microsoft.com/office/drawing/2014/main" id="{53327BCA-F3A3-4EEC-8D6E-8E77D8F8C1F7}"/>
              </a:ext>
            </a:extLst>
          </p:cNvPr>
          <p:cNvSpPr/>
          <p:nvPr/>
        </p:nvSpPr>
        <p:spPr>
          <a:xfrm>
            <a:off x="-8578" y="1495514"/>
            <a:ext cx="6096731" cy="5362486"/>
          </a:xfrm>
          <a:prstGeom prst="rect">
            <a:avLst/>
          </a:prstGeom>
          <a:solidFill>
            <a:schemeClr val="accent3">
              <a:lumMod val="20000"/>
              <a:lumOff val="80000"/>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endParaRPr lang="en-US" sz="1600" b="1" dirty="0">
              <a:solidFill>
                <a:schemeClr val="bg1"/>
              </a:solidFill>
            </a:endParaRPr>
          </a:p>
        </p:txBody>
      </p:sp>
      <p:sp>
        <p:nvSpPr>
          <p:cNvPr id="14" name="Title 13">
            <a:extLst>
              <a:ext uri="{FF2B5EF4-FFF2-40B4-BE49-F238E27FC236}">
                <a16:creationId xmlns:a16="http://schemas.microsoft.com/office/drawing/2014/main" id="{611568FE-F34E-46F5-9A51-A60EA8F569A0}"/>
              </a:ext>
            </a:extLst>
          </p:cNvPr>
          <p:cNvSpPr>
            <a:spLocks noGrp="1"/>
          </p:cNvSpPr>
          <p:nvPr>
            <p:ph type="title"/>
          </p:nvPr>
        </p:nvSpPr>
        <p:spPr/>
        <p:txBody>
          <a:bodyPr/>
          <a:lstStyle/>
          <a:p>
            <a:r>
              <a:rPr lang="en-US" dirty="0"/>
              <a:t>Financing Fees</a:t>
            </a:r>
          </a:p>
        </p:txBody>
      </p:sp>
      <p:sp>
        <p:nvSpPr>
          <p:cNvPr id="6" name="Rectangle 5">
            <a:extLst>
              <a:ext uri="{FF2B5EF4-FFF2-40B4-BE49-F238E27FC236}">
                <a16:creationId xmlns:a16="http://schemas.microsoft.com/office/drawing/2014/main" id="{CBEAD2F1-B233-CE4D-A6CE-B44888DA06E9}"/>
              </a:ext>
            </a:extLst>
          </p:cNvPr>
          <p:cNvSpPr/>
          <p:nvPr/>
        </p:nvSpPr>
        <p:spPr>
          <a:xfrm>
            <a:off x="426720" y="1645493"/>
            <a:ext cx="5490754" cy="31227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r>
              <a:rPr lang="en-US" sz="1600" b="1" dirty="0">
                <a:solidFill>
                  <a:schemeClr val="accent3"/>
                </a:solidFill>
              </a:rPr>
              <a:t>Fees for Loans</a:t>
            </a:r>
          </a:p>
        </p:txBody>
      </p:sp>
      <p:sp>
        <p:nvSpPr>
          <p:cNvPr id="7" name="Rectangle 6">
            <a:extLst>
              <a:ext uri="{FF2B5EF4-FFF2-40B4-BE49-F238E27FC236}">
                <a16:creationId xmlns:a16="http://schemas.microsoft.com/office/drawing/2014/main" id="{09281BC1-7BE4-F349-ABC3-070E7D78D756}"/>
              </a:ext>
            </a:extLst>
          </p:cNvPr>
          <p:cNvSpPr/>
          <p:nvPr/>
        </p:nvSpPr>
        <p:spPr>
          <a:xfrm>
            <a:off x="426718" y="4932342"/>
            <a:ext cx="5490752" cy="31227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r>
              <a:rPr lang="en-US" sz="1600" b="1" dirty="0">
                <a:solidFill>
                  <a:schemeClr val="accent6">
                    <a:lumMod val="50000"/>
                  </a:schemeClr>
                </a:solidFill>
              </a:rPr>
              <a:t>Fees for Bonds</a:t>
            </a:r>
          </a:p>
        </p:txBody>
      </p:sp>
      <p:graphicFrame>
        <p:nvGraphicFramePr>
          <p:cNvPr id="3" name="Table 2">
            <a:extLst>
              <a:ext uri="{FF2B5EF4-FFF2-40B4-BE49-F238E27FC236}">
                <a16:creationId xmlns:a16="http://schemas.microsoft.com/office/drawing/2014/main" id="{6A0F09F5-43D9-6B49-9B50-E6C6A749683A}"/>
              </a:ext>
            </a:extLst>
          </p:cNvPr>
          <p:cNvGraphicFramePr>
            <a:graphicFrameLocks noGrp="1"/>
          </p:cNvGraphicFramePr>
          <p:nvPr>
            <p:extLst>
              <p:ext uri="{D42A27DB-BD31-4B8C-83A1-F6EECF244321}">
                <p14:modId xmlns:p14="http://schemas.microsoft.com/office/powerpoint/2010/main" val="29188615"/>
              </p:ext>
            </p:extLst>
          </p:nvPr>
        </p:nvGraphicFramePr>
        <p:xfrm>
          <a:off x="426716" y="1992389"/>
          <a:ext cx="5329569" cy="2691439"/>
        </p:xfrm>
        <a:graphic>
          <a:graphicData uri="http://schemas.openxmlformats.org/drawingml/2006/table">
            <a:tbl>
              <a:tblPr firstRow="1" bandRow="1">
                <a:tableStyleId>{5C22544A-7EE6-4342-B048-85BDC9FD1C3A}</a:tableStyleId>
              </a:tblPr>
              <a:tblGrid>
                <a:gridCol w="1612618">
                  <a:extLst>
                    <a:ext uri="{9D8B030D-6E8A-4147-A177-3AD203B41FA5}">
                      <a16:colId xmlns:a16="http://schemas.microsoft.com/office/drawing/2014/main" val="817053560"/>
                    </a:ext>
                  </a:extLst>
                </a:gridCol>
                <a:gridCol w="3716951">
                  <a:extLst>
                    <a:ext uri="{9D8B030D-6E8A-4147-A177-3AD203B41FA5}">
                      <a16:colId xmlns:a16="http://schemas.microsoft.com/office/drawing/2014/main" val="554773410"/>
                    </a:ext>
                  </a:extLst>
                </a:gridCol>
              </a:tblGrid>
              <a:tr h="404377">
                <a:tc>
                  <a:txBody>
                    <a:bodyPr/>
                    <a:lstStyle/>
                    <a:p>
                      <a:pPr marL="0" marR="0" lvl="0" indent="0" algn="l" defTabSz="914400" rtl="0" eaLnBrk="1" fontAlgn="base" latinLnBrk="0" hangingPunct="1">
                        <a:lnSpc>
                          <a:spcPct val="100000"/>
                        </a:lnSpc>
                        <a:spcBef>
                          <a:spcPct val="20000"/>
                        </a:spcBef>
                        <a:spcAft>
                          <a:spcPct val="0"/>
                        </a:spcAft>
                        <a:buClr>
                          <a:srgbClr val="003399"/>
                        </a:buClr>
                        <a:buSzTx/>
                        <a:buFont typeface="Wingdings" pitchFamily="2" charset="2"/>
                        <a:buNone/>
                        <a:tabLst/>
                      </a:pPr>
                      <a:r>
                        <a:rPr kumimoji="0" lang="en-US" sz="1200" b="1" i="0" u="none" strike="noStrike" cap="none" normalizeH="0" baseline="0" noProof="0" dirty="0">
                          <a:ln>
                            <a:noFill/>
                          </a:ln>
                          <a:solidFill>
                            <a:schemeClr val="bg1"/>
                          </a:solidFill>
                          <a:effectLst/>
                          <a:latin typeface="+mn-lt"/>
                        </a:rPr>
                        <a:t>Upfront Fee</a:t>
                      </a:r>
                    </a:p>
                  </a:txBody>
                  <a:tcPr marL="114861" marR="114861" anchor="ctr" horzOverflow="overflow">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3">
                        <a:alpha val="7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3399"/>
                        </a:buClr>
                        <a:buSzTx/>
                        <a:buFontTx/>
                        <a:buNone/>
                        <a:tabLst/>
                      </a:pPr>
                      <a:r>
                        <a:rPr kumimoji="0" lang="en-US" sz="1200" b="0" i="0" u="none" strike="noStrike" cap="none" normalizeH="0" baseline="0" noProof="0" dirty="0">
                          <a:ln>
                            <a:noFill/>
                          </a:ln>
                          <a:solidFill>
                            <a:schemeClr val="accent3">
                              <a:lumMod val="50000"/>
                            </a:schemeClr>
                          </a:solidFill>
                          <a:effectLst/>
                          <a:latin typeface="+mn-lt"/>
                        </a:rPr>
                        <a:t>Fees payed to loan-providing banks</a:t>
                      </a:r>
                    </a:p>
                  </a:txBody>
                  <a:tcPr marL="114861" marR="114861" anchor="ctr" horzOverflow="overflow">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chemeClr val="accent3">
                        <a:lumMod val="20000"/>
                        <a:lumOff val="80000"/>
                        <a:alpha val="53000"/>
                      </a:schemeClr>
                    </a:solidFill>
                  </a:tcPr>
                </a:tc>
                <a:extLst>
                  <a:ext uri="{0D108BD9-81ED-4DB2-BD59-A6C34878D82A}">
                    <a16:rowId xmlns:a16="http://schemas.microsoft.com/office/drawing/2014/main" val="3435825836"/>
                  </a:ext>
                </a:extLst>
              </a:tr>
              <a:tr h="496249">
                <a:tc>
                  <a:txBody>
                    <a:bodyPr/>
                    <a:lstStyle/>
                    <a:p>
                      <a:pPr marL="0" marR="0" lvl="0" indent="0" algn="l" defTabSz="914400" rtl="0" eaLnBrk="1" fontAlgn="base" latinLnBrk="0" hangingPunct="1">
                        <a:lnSpc>
                          <a:spcPct val="100000"/>
                        </a:lnSpc>
                        <a:spcBef>
                          <a:spcPct val="20000"/>
                        </a:spcBef>
                        <a:spcAft>
                          <a:spcPct val="0"/>
                        </a:spcAft>
                        <a:buClr>
                          <a:srgbClr val="003399"/>
                        </a:buClr>
                        <a:buSzTx/>
                        <a:buFont typeface="Wingdings" pitchFamily="2" charset="2"/>
                        <a:buNone/>
                        <a:tabLst/>
                      </a:pPr>
                      <a:r>
                        <a:rPr kumimoji="0" lang="en-US" sz="1200" b="1" i="0" u="none" strike="noStrike" cap="none" normalizeH="0" baseline="0" noProof="0" dirty="0">
                          <a:ln>
                            <a:noFill/>
                          </a:ln>
                          <a:solidFill>
                            <a:schemeClr val="bg1"/>
                          </a:solidFill>
                          <a:effectLst/>
                          <a:latin typeface="+mn-lt"/>
                          <a:cs typeface="Open Sans" panose="020B0606030504020204" pitchFamily="34" charset="0"/>
                        </a:rPr>
                        <a:t>Administrative Agent Fee</a:t>
                      </a:r>
                    </a:p>
                  </a:txBody>
                  <a:tcPr marL="114861" marR="114861" anchor="ctr" horzOverflow="overflow">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alpha val="7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3399"/>
                        </a:buClr>
                        <a:buSzTx/>
                        <a:buFontTx/>
                        <a:buNone/>
                        <a:tabLst/>
                      </a:pPr>
                      <a:r>
                        <a:rPr kumimoji="0" lang="en-US" sz="1200" b="0" i="0" u="none" strike="noStrike" cap="none" normalizeH="0" baseline="0" noProof="0" dirty="0">
                          <a:ln>
                            <a:noFill/>
                          </a:ln>
                          <a:solidFill>
                            <a:schemeClr val="accent3">
                              <a:lumMod val="50000"/>
                            </a:schemeClr>
                          </a:solidFill>
                          <a:effectLst/>
                          <a:latin typeface="+mn-lt"/>
                        </a:rPr>
                        <a:t>Fees paid to administer banks </a:t>
                      </a:r>
                      <a:r>
                        <a:rPr kumimoji="0" lang="en-US" sz="1200" b="0" i="0" u="none" strike="noStrike" cap="none" normalizeH="0" baseline="0" noProof="0">
                          <a:ln>
                            <a:noFill/>
                          </a:ln>
                          <a:solidFill>
                            <a:schemeClr val="accent3">
                              <a:lumMod val="50000"/>
                            </a:schemeClr>
                          </a:solidFill>
                          <a:effectLst/>
                          <a:latin typeface="+mn-lt"/>
                        </a:rPr>
                        <a:t>as consideration </a:t>
                      </a:r>
                      <a:r>
                        <a:rPr kumimoji="0" lang="en-US" sz="1200" b="0" i="0" u="none" strike="noStrike" cap="none" normalizeH="0" baseline="0" noProof="0" dirty="0">
                          <a:ln>
                            <a:noFill/>
                          </a:ln>
                          <a:solidFill>
                            <a:schemeClr val="accent3">
                              <a:lumMod val="50000"/>
                            </a:schemeClr>
                          </a:solidFill>
                          <a:effectLst/>
                          <a:latin typeface="+mn-lt"/>
                        </a:rPr>
                        <a:t>for arranging loans</a:t>
                      </a:r>
                    </a:p>
                  </a:txBody>
                  <a:tcPr marL="114861" marR="114861" anchor="ctr" horzOverflow="overflow">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alpha val="53000"/>
                      </a:schemeClr>
                    </a:solidFill>
                  </a:tcPr>
                </a:tc>
                <a:extLst>
                  <a:ext uri="{0D108BD9-81ED-4DB2-BD59-A6C34878D82A}">
                    <a16:rowId xmlns:a16="http://schemas.microsoft.com/office/drawing/2014/main" val="1400313345"/>
                  </a:ext>
                </a:extLst>
              </a:tr>
              <a:tr h="496249">
                <a:tc>
                  <a:txBody>
                    <a:bodyPr/>
                    <a:lstStyle/>
                    <a:p>
                      <a:pPr marL="0" marR="0" lvl="0" indent="0" algn="l" defTabSz="914400" rtl="0" eaLnBrk="1" fontAlgn="base" latinLnBrk="0" hangingPunct="1">
                        <a:lnSpc>
                          <a:spcPct val="100000"/>
                        </a:lnSpc>
                        <a:spcBef>
                          <a:spcPct val="20000"/>
                        </a:spcBef>
                        <a:spcAft>
                          <a:spcPct val="0"/>
                        </a:spcAft>
                        <a:buClr>
                          <a:srgbClr val="003399"/>
                        </a:buClr>
                        <a:buSzTx/>
                        <a:buFont typeface="Wingdings" pitchFamily="2" charset="2"/>
                        <a:buNone/>
                        <a:tabLst/>
                      </a:pPr>
                      <a:r>
                        <a:rPr kumimoji="0" lang="en-US" sz="1200" b="1" i="0" u="none" strike="noStrike" cap="none" normalizeH="0" baseline="0" noProof="0" dirty="0">
                          <a:ln>
                            <a:noFill/>
                          </a:ln>
                          <a:solidFill>
                            <a:schemeClr val="bg1"/>
                          </a:solidFill>
                          <a:effectLst/>
                          <a:latin typeface="+mn-lt"/>
                          <a:cs typeface="Open Sans" panose="020B0606030504020204" pitchFamily="34" charset="0"/>
                        </a:rPr>
                        <a:t>Commitment Fee</a:t>
                      </a:r>
                    </a:p>
                    <a:p>
                      <a:pPr marL="0" marR="0" lvl="0" indent="0" algn="l" defTabSz="914400" rtl="0" eaLnBrk="1" fontAlgn="base" latinLnBrk="0" hangingPunct="1">
                        <a:lnSpc>
                          <a:spcPct val="100000"/>
                        </a:lnSpc>
                        <a:spcBef>
                          <a:spcPct val="20000"/>
                        </a:spcBef>
                        <a:spcAft>
                          <a:spcPct val="0"/>
                        </a:spcAft>
                        <a:buClr>
                          <a:srgbClr val="003399"/>
                        </a:buClr>
                        <a:buSzTx/>
                        <a:buFont typeface="Wingdings" pitchFamily="2" charset="2"/>
                        <a:buNone/>
                        <a:tabLst/>
                      </a:pPr>
                      <a:r>
                        <a:rPr kumimoji="0" lang="en-US" sz="1200" b="1" i="0" u="none" strike="noStrike" cap="none" normalizeH="0" baseline="0" noProof="0" dirty="0">
                          <a:ln>
                            <a:noFill/>
                          </a:ln>
                          <a:solidFill>
                            <a:schemeClr val="bg1"/>
                          </a:solidFill>
                          <a:effectLst/>
                          <a:latin typeface="+mn-lt"/>
                          <a:cs typeface="Open Sans" panose="020B0606030504020204" pitchFamily="34" charset="0"/>
                        </a:rPr>
                        <a:t>(Ticking Fee)</a:t>
                      </a:r>
                    </a:p>
                  </a:txBody>
                  <a:tcPr marL="114861" marR="114861" anchor="ctr" horzOverflow="overflow">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alpha val="7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3399"/>
                        </a:buClr>
                        <a:buSzTx/>
                        <a:buFontTx/>
                        <a:buNone/>
                        <a:tabLst/>
                      </a:pPr>
                      <a:r>
                        <a:rPr kumimoji="0" lang="en-US" sz="1200" b="0" i="0" u="none" strike="noStrike" cap="none" normalizeH="0" baseline="0" noProof="0" dirty="0">
                          <a:ln>
                            <a:noFill/>
                          </a:ln>
                          <a:solidFill>
                            <a:schemeClr val="accent3">
                              <a:lumMod val="50000"/>
                            </a:schemeClr>
                          </a:solidFill>
                          <a:effectLst/>
                          <a:latin typeface="+mn-lt"/>
                        </a:rPr>
                        <a:t>Fees paid to lenders on undrawn portion of revolving credit facilities</a:t>
                      </a:r>
                    </a:p>
                  </a:txBody>
                  <a:tcPr marL="114861" marR="114861" anchor="ctr" horzOverflow="overflow">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alpha val="53000"/>
                      </a:schemeClr>
                    </a:solidFill>
                  </a:tcPr>
                </a:tc>
                <a:extLst>
                  <a:ext uri="{0D108BD9-81ED-4DB2-BD59-A6C34878D82A}">
                    <a16:rowId xmlns:a16="http://schemas.microsoft.com/office/drawing/2014/main" val="2768078647"/>
                  </a:ext>
                </a:extLst>
              </a:tr>
              <a:tr h="647282">
                <a:tc>
                  <a:txBody>
                    <a:bodyPr/>
                    <a:lstStyle/>
                    <a:p>
                      <a:pPr marL="0" marR="0" lvl="0" indent="0" algn="l" defTabSz="914400" rtl="0" eaLnBrk="1" fontAlgn="base" latinLnBrk="0" hangingPunct="1">
                        <a:lnSpc>
                          <a:spcPct val="100000"/>
                        </a:lnSpc>
                        <a:spcBef>
                          <a:spcPct val="20000"/>
                        </a:spcBef>
                        <a:spcAft>
                          <a:spcPct val="0"/>
                        </a:spcAft>
                        <a:buClr>
                          <a:srgbClr val="003399"/>
                        </a:buClr>
                        <a:buSzTx/>
                        <a:buFont typeface="Wingdings" pitchFamily="2" charset="2"/>
                        <a:buNone/>
                        <a:tabLst/>
                      </a:pPr>
                      <a:r>
                        <a:rPr kumimoji="0" lang="en-US" sz="1200" b="1" i="0" u="none" strike="noStrike" cap="none" normalizeH="0" baseline="0" noProof="0" dirty="0">
                          <a:ln>
                            <a:noFill/>
                          </a:ln>
                          <a:solidFill>
                            <a:schemeClr val="bg1"/>
                          </a:solidFill>
                          <a:effectLst/>
                          <a:latin typeface="+mn-lt"/>
                          <a:cs typeface="Open Sans" panose="020B0606030504020204" pitchFamily="34" charset="0"/>
                        </a:rPr>
                        <a:t>Facility Fee</a:t>
                      </a:r>
                    </a:p>
                  </a:txBody>
                  <a:tcPr marL="114861" marR="114861" anchor="ctr" horzOverflow="overflow">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alpha val="7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3399"/>
                        </a:buClr>
                        <a:buSzTx/>
                        <a:buFontTx/>
                        <a:buNone/>
                        <a:tabLst/>
                      </a:pPr>
                      <a:r>
                        <a:rPr kumimoji="0" lang="en-US" sz="1200" b="0" i="0" u="none" strike="noStrike" cap="none" normalizeH="0" baseline="0" noProof="0" dirty="0">
                          <a:ln>
                            <a:noFill/>
                          </a:ln>
                          <a:solidFill>
                            <a:schemeClr val="accent3">
                              <a:lumMod val="50000"/>
                            </a:schemeClr>
                          </a:solidFill>
                          <a:effectLst/>
                          <a:latin typeface="+mn-lt"/>
                        </a:rPr>
                        <a:t>Fees paid on a facility’s entire committed amount, regardless of usage</a:t>
                      </a:r>
                    </a:p>
                  </a:txBody>
                  <a:tcPr marL="114861" marR="114861" anchor="ctr" horzOverflow="overflow">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alpha val="53000"/>
                      </a:schemeClr>
                    </a:solidFill>
                  </a:tcPr>
                </a:tc>
                <a:extLst>
                  <a:ext uri="{0D108BD9-81ED-4DB2-BD59-A6C34878D82A}">
                    <a16:rowId xmlns:a16="http://schemas.microsoft.com/office/drawing/2014/main" val="1952980901"/>
                  </a:ext>
                </a:extLst>
              </a:tr>
              <a:tr h="647282">
                <a:tc>
                  <a:txBody>
                    <a:bodyPr/>
                    <a:lstStyle/>
                    <a:p>
                      <a:pPr marL="0" marR="0" lvl="0" indent="0" algn="l" defTabSz="914400" rtl="0" eaLnBrk="1" fontAlgn="base" latinLnBrk="0" hangingPunct="1">
                        <a:lnSpc>
                          <a:spcPct val="100000"/>
                        </a:lnSpc>
                        <a:spcBef>
                          <a:spcPct val="20000"/>
                        </a:spcBef>
                        <a:spcAft>
                          <a:spcPct val="0"/>
                        </a:spcAft>
                        <a:buClr>
                          <a:srgbClr val="003399"/>
                        </a:buClr>
                        <a:buSzTx/>
                        <a:buFont typeface="Wingdings" pitchFamily="2" charset="2"/>
                        <a:buNone/>
                        <a:tabLst/>
                      </a:pPr>
                      <a:r>
                        <a:rPr kumimoji="0" lang="en-US" sz="1200" b="1" i="0" u="none" strike="noStrike" cap="none" normalizeH="0" baseline="0" noProof="0" dirty="0">
                          <a:ln>
                            <a:noFill/>
                          </a:ln>
                          <a:solidFill>
                            <a:schemeClr val="bg1"/>
                          </a:solidFill>
                          <a:effectLst/>
                          <a:latin typeface="+mn-lt"/>
                          <a:cs typeface="Open Sans" panose="020B0606030504020204" pitchFamily="34" charset="0"/>
                        </a:rPr>
                        <a:t>Prepayment Fee</a:t>
                      </a:r>
                    </a:p>
                  </a:txBody>
                  <a:tcPr marL="114861" marR="114861" anchor="ctr" horzOverflow="overflow">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alpha val="7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3399"/>
                        </a:buClr>
                        <a:buSzTx/>
                        <a:buFontTx/>
                        <a:buNone/>
                        <a:tabLst/>
                      </a:pPr>
                      <a:r>
                        <a:rPr kumimoji="0" lang="en-US" sz="1200" b="0" i="0" u="none" strike="noStrike" cap="none" normalizeH="0" baseline="0" noProof="0" dirty="0">
                          <a:ln>
                            <a:noFill/>
                          </a:ln>
                          <a:solidFill>
                            <a:schemeClr val="accent3">
                              <a:lumMod val="50000"/>
                            </a:schemeClr>
                          </a:solidFill>
                          <a:effectLst/>
                          <a:latin typeface="+mn-lt"/>
                        </a:rPr>
                        <a:t>Fees associated with prepayment of generally fixed interest loans as a penalty</a:t>
                      </a:r>
                    </a:p>
                  </a:txBody>
                  <a:tcPr marL="114861" marR="114861" anchor="ctr" horzOverflow="overflow">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alpha val="53000"/>
                      </a:schemeClr>
                    </a:solidFill>
                  </a:tcPr>
                </a:tc>
                <a:extLst>
                  <a:ext uri="{0D108BD9-81ED-4DB2-BD59-A6C34878D82A}">
                    <a16:rowId xmlns:a16="http://schemas.microsoft.com/office/drawing/2014/main" val="902095432"/>
                  </a:ext>
                </a:extLst>
              </a:tr>
            </a:tbl>
          </a:graphicData>
        </a:graphic>
      </p:graphicFrame>
      <p:graphicFrame>
        <p:nvGraphicFramePr>
          <p:cNvPr id="11" name="Table 10">
            <a:extLst>
              <a:ext uri="{FF2B5EF4-FFF2-40B4-BE49-F238E27FC236}">
                <a16:creationId xmlns:a16="http://schemas.microsoft.com/office/drawing/2014/main" id="{62BB9073-744D-1241-845D-C7E55CDB76DD}"/>
              </a:ext>
            </a:extLst>
          </p:cNvPr>
          <p:cNvGraphicFramePr>
            <a:graphicFrameLocks noGrp="1"/>
          </p:cNvGraphicFramePr>
          <p:nvPr/>
        </p:nvGraphicFramePr>
        <p:xfrm>
          <a:off x="426716" y="5281687"/>
          <a:ext cx="5329569" cy="914400"/>
        </p:xfrm>
        <a:graphic>
          <a:graphicData uri="http://schemas.openxmlformats.org/drawingml/2006/table">
            <a:tbl>
              <a:tblPr firstRow="1" bandRow="1">
                <a:tableStyleId>{2D5ABB26-0587-4C30-8999-92F81FD0307C}</a:tableStyleId>
              </a:tblPr>
              <a:tblGrid>
                <a:gridCol w="1612620">
                  <a:extLst>
                    <a:ext uri="{9D8B030D-6E8A-4147-A177-3AD203B41FA5}">
                      <a16:colId xmlns:a16="http://schemas.microsoft.com/office/drawing/2014/main" val="817053560"/>
                    </a:ext>
                  </a:extLst>
                </a:gridCol>
                <a:gridCol w="3716949">
                  <a:extLst>
                    <a:ext uri="{9D8B030D-6E8A-4147-A177-3AD203B41FA5}">
                      <a16:colId xmlns:a16="http://schemas.microsoft.com/office/drawing/2014/main" val="554773410"/>
                    </a:ext>
                  </a:extLst>
                </a:gridCol>
              </a:tblGrid>
              <a:tr h="228600">
                <a:tc>
                  <a:txBody>
                    <a:bodyPr/>
                    <a:lstStyle/>
                    <a:p>
                      <a:pPr marL="0" marR="0" lvl="0" indent="0" algn="l" defTabSz="914400" rtl="0" eaLnBrk="1" fontAlgn="base" latinLnBrk="0" hangingPunct="1">
                        <a:lnSpc>
                          <a:spcPct val="100000"/>
                        </a:lnSpc>
                        <a:spcBef>
                          <a:spcPct val="20000"/>
                        </a:spcBef>
                        <a:spcAft>
                          <a:spcPct val="0"/>
                        </a:spcAft>
                        <a:buClr>
                          <a:srgbClr val="003399"/>
                        </a:buClr>
                        <a:buSzTx/>
                        <a:buFont typeface="Wingdings" pitchFamily="2" charset="2"/>
                        <a:buNone/>
                        <a:tabLst/>
                      </a:pPr>
                      <a:r>
                        <a:rPr kumimoji="0" lang="en-US" sz="1200" b="1" u="none" strike="noStrike" cap="none" normalizeH="0" baseline="0" dirty="0">
                          <a:ln>
                            <a:noFill/>
                          </a:ln>
                          <a:solidFill>
                            <a:schemeClr val="bg1"/>
                          </a:solidFill>
                          <a:effectLst/>
                        </a:rPr>
                        <a:t>Registration Fee</a:t>
                      </a:r>
                      <a:endParaRPr kumimoji="0" lang="en-US" sz="1200" b="1" i="0" u="none" strike="noStrike" cap="none" normalizeH="0" baseline="0" dirty="0">
                        <a:ln>
                          <a:noFill/>
                        </a:ln>
                        <a:solidFill>
                          <a:schemeClr val="bg1"/>
                        </a:solidFill>
                        <a:effectLst/>
                        <a:latin typeface="Open Sans" panose="020B0606030504020204" pitchFamily="34" charset="0"/>
                      </a:endParaRPr>
                    </a:p>
                  </a:txBody>
                  <a:tcPr marL="114861" marR="114861" anchor="ctr" horzOverflow="overflow">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6">
                        <a:alpha val="7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3399"/>
                        </a:buClr>
                        <a:buSzTx/>
                        <a:buFont typeface="Arial" panose="020B0604020202020204" pitchFamily="34" charset="0"/>
                        <a:buNone/>
                        <a:tabLst/>
                      </a:pPr>
                      <a:r>
                        <a:rPr kumimoji="0" lang="en-US" sz="1200" u="none" strike="noStrike" cap="none" normalizeH="0" baseline="0" dirty="0">
                          <a:ln>
                            <a:noFill/>
                          </a:ln>
                          <a:solidFill>
                            <a:schemeClr val="accent6">
                              <a:lumMod val="50000"/>
                            </a:schemeClr>
                          </a:solidFill>
                          <a:effectLst/>
                        </a:rPr>
                        <a:t>Fees paid for certain regulatory authorizations (e.g. SEC in bond issuance in the US)</a:t>
                      </a:r>
                      <a:endParaRPr kumimoji="0" lang="en-US" sz="1200" b="0" i="0" u="none" strike="noStrike" cap="none" normalizeH="0" baseline="0" dirty="0">
                        <a:ln>
                          <a:noFill/>
                        </a:ln>
                        <a:solidFill>
                          <a:schemeClr val="accent6">
                            <a:lumMod val="50000"/>
                          </a:schemeClr>
                        </a:solidFill>
                        <a:effectLst/>
                        <a:latin typeface="Open Sans" panose="020B0606030504020204" pitchFamily="34" charset="0"/>
                      </a:endParaRPr>
                    </a:p>
                  </a:txBody>
                  <a:tcPr marL="114861" marR="114861" anchor="ctr" horzOverflow="overflow">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chemeClr val="accent6">
                        <a:lumMod val="60000"/>
                        <a:lumOff val="40000"/>
                        <a:alpha val="26000"/>
                      </a:schemeClr>
                    </a:solidFill>
                  </a:tcPr>
                </a:tc>
                <a:extLst>
                  <a:ext uri="{0D108BD9-81ED-4DB2-BD59-A6C34878D82A}">
                    <a16:rowId xmlns:a16="http://schemas.microsoft.com/office/drawing/2014/main" val="3435825836"/>
                  </a:ext>
                </a:extLst>
              </a:tr>
              <a:tr h="228600">
                <a:tc>
                  <a:txBody>
                    <a:bodyPr/>
                    <a:lstStyle/>
                    <a:p>
                      <a:pPr marL="0" marR="0" lvl="0" indent="0" algn="l" defTabSz="914400" rtl="0" eaLnBrk="1" fontAlgn="base" latinLnBrk="0" hangingPunct="1">
                        <a:lnSpc>
                          <a:spcPct val="100000"/>
                        </a:lnSpc>
                        <a:spcBef>
                          <a:spcPct val="20000"/>
                        </a:spcBef>
                        <a:spcAft>
                          <a:spcPct val="0"/>
                        </a:spcAft>
                        <a:buClr>
                          <a:srgbClr val="003399"/>
                        </a:buClr>
                        <a:buSzTx/>
                        <a:buFont typeface="Wingdings" pitchFamily="2" charset="2"/>
                        <a:buNone/>
                        <a:tabLst/>
                      </a:pPr>
                      <a:r>
                        <a:rPr kumimoji="0" lang="en-US" sz="1200" b="1" u="none" strike="noStrike" cap="none" normalizeH="0" baseline="0" dirty="0">
                          <a:ln>
                            <a:noFill/>
                          </a:ln>
                          <a:solidFill>
                            <a:schemeClr val="bg1"/>
                          </a:solidFill>
                          <a:effectLst/>
                        </a:rPr>
                        <a:t>Underwriting Fee</a:t>
                      </a:r>
                      <a:endParaRPr kumimoji="0" lang="en-US" sz="1200" b="1" i="0" u="none" strike="noStrike" cap="none" normalizeH="0" baseline="0" dirty="0">
                        <a:ln>
                          <a:noFill/>
                        </a:ln>
                        <a:solidFill>
                          <a:schemeClr val="bg1"/>
                        </a:solidFill>
                        <a:effectLst/>
                        <a:latin typeface="Open Sans" panose="020B0606030504020204" pitchFamily="34" charset="0"/>
                        <a:cs typeface="Open Sans" panose="020B0606030504020204" pitchFamily="34" charset="0"/>
                      </a:endParaRPr>
                    </a:p>
                  </a:txBody>
                  <a:tcPr marL="114861" marR="114861" anchor="ctr" horzOverflow="overflow">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accent6">
                        <a:alpha val="7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3399"/>
                        </a:buClr>
                        <a:buSzTx/>
                        <a:buFont typeface="Arial" panose="020B0604020202020204" pitchFamily="34" charset="0"/>
                        <a:buNone/>
                        <a:tabLst/>
                      </a:pPr>
                      <a:r>
                        <a:rPr kumimoji="0" lang="en-US" sz="1200" u="none" strike="noStrike" cap="none" normalizeH="0" baseline="0" dirty="0">
                          <a:ln>
                            <a:noFill/>
                          </a:ln>
                          <a:solidFill>
                            <a:schemeClr val="accent6">
                              <a:lumMod val="50000"/>
                            </a:schemeClr>
                          </a:solidFill>
                          <a:effectLst/>
                        </a:rPr>
                        <a:t>Fees paid to underwriters of bonds </a:t>
                      </a:r>
                      <a:br>
                        <a:rPr kumimoji="0" lang="en-US" sz="1200" u="none" strike="noStrike" cap="none" normalizeH="0" baseline="0" dirty="0">
                          <a:ln>
                            <a:noFill/>
                          </a:ln>
                          <a:solidFill>
                            <a:schemeClr val="accent6">
                              <a:lumMod val="50000"/>
                            </a:schemeClr>
                          </a:solidFill>
                          <a:effectLst/>
                        </a:rPr>
                      </a:br>
                      <a:r>
                        <a:rPr kumimoji="0" lang="en-US" sz="1200" u="none" strike="noStrike" cap="none" normalizeH="0" baseline="0" dirty="0">
                          <a:ln>
                            <a:noFill/>
                          </a:ln>
                          <a:solidFill>
                            <a:schemeClr val="accent6">
                              <a:lumMod val="50000"/>
                            </a:schemeClr>
                          </a:solidFill>
                          <a:effectLst/>
                        </a:rPr>
                        <a:t>(investment banks)</a:t>
                      </a:r>
                      <a:endParaRPr kumimoji="0" lang="en-US" sz="1200" b="0" i="0" u="none" strike="noStrike" cap="none" normalizeH="0" baseline="0" dirty="0">
                        <a:ln>
                          <a:noFill/>
                        </a:ln>
                        <a:solidFill>
                          <a:schemeClr val="accent6">
                            <a:lumMod val="50000"/>
                          </a:schemeClr>
                        </a:solidFill>
                        <a:effectLst/>
                        <a:latin typeface="Open Sans" panose="020B0606030504020204" pitchFamily="34" charset="0"/>
                      </a:endParaRPr>
                    </a:p>
                  </a:txBody>
                  <a:tcPr marL="114861" marR="114861" anchor="ctr" horzOverflow="overflow">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accent6">
                        <a:lumMod val="60000"/>
                        <a:lumOff val="40000"/>
                        <a:alpha val="26000"/>
                      </a:schemeClr>
                    </a:solidFill>
                  </a:tcPr>
                </a:tc>
                <a:extLst>
                  <a:ext uri="{0D108BD9-81ED-4DB2-BD59-A6C34878D82A}">
                    <a16:rowId xmlns:a16="http://schemas.microsoft.com/office/drawing/2014/main" val="2768078647"/>
                  </a:ext>
                </a:extLst>
              </a:tr>
            </a:tbl>
          </a:graphicData>
        </a:graphic>
      </p:graphicFrame>
      <p:grpSp>
        <p:nvGrpSpPr>
          <p:cNvPr id="27" name="Group 26">
            <a:extLst>
              <a:ext uri="{FF2B5EF4-FFF2-40B4-BE49-F238E27FC236}">
                <a16:creationId xmlns:a16="http://schemas.microsoft.com/office/drawing/2014/main" id="{66233454-CBAF-4F98-B1B8-B754C48FC9D8}"/>
              </a:ext>
            </a:extLst>
          </p:cNvPr>
          <p:cNvGrpSpPr/>
          <p:nvPr/>
        </p:nvGrpSpPr>
        <p:grpSpPr>
          <a:xfrm>
            <a:off x="6384176" y="1957768"/>
            <a:ext cx="5468840" cy="2790080"/>
            <a:chOff x="6344186" y="1957768"/>
            <a:chExt cx="5468840" cy="2790080"/>
          </a:xfrm>
        </p:grpSpPr>
        <p:pic>
          <p:nvPicPr>
            <p:cNvPr id="8" name="Picture 7">
              <a:extLst>
                <a:ext uri="{FF2B5EF4-FFF2-40B4-BE49-F238E27FC236}">
                  <a16:creationId xmlns:a16="http://schemas.microsoft.com/office/drawing/2014/main" id="{AAB2F5EA-69C7-B645-9240-682C5ADF4491}"/>
                </a:ext>
              </a:extLst>
            </p:cNvPr>
            <p:cNvPicPr>
              <a:picLocks noChangeAspect="1"/>
            </p:cNvPicPr>
            <p:nvPr/>
          </p:nvPicPr>
          <p:blipFill>
            <a:blip r:embed="rId3"/>
            <a:stretch>
              <a:fillRect/>
            </a:stretch>
          </p:blipFill>
          <p:spPr>
            <a:xfrm>
              <a:off x="6344186" y="1992390"/>
              <a:ext cx="5374559" cy="2684916"/>
            </a:xfrm>
            <a:prstGeom prst="rect">
              <a:avLst/>
            </a:prstGeom>
            <a:ln w="12700">
              <a:noFill/>
            </a:ln>
          </p:spPr>
        </p:pic>
        <p:sp>
          <p:nvSpPr>
            <p:cNvPr id="18" name="Rectangle 17">
              <a:extLst>
                <a:ext uri="{FF2B5EF4-FFF2-40B4-BE49-F238E27FC236}">
                  <a16:creationId xmlns:a16="http://schemas.microsoft.com/office/drawing/2014/main" id="{9D311AF8-2318-4044-B780-4C6813242E06}"/>
                </a:ext>
              </a:extLst>
            </p:cNvPr>
            <p:cNvSpPr/>
            <p:nvPr/>
          </p:nvSpPr>
          <p:spPr>
            <a:xfrm>
              <a:off x="10578603" y="1957768"/>
              <a:ext cx="1234423" cy="2790080"/>
            </a:xfrm>
            <a:prstGeom prst="rect">
              <a:avLst/>
            </a:prstGeom>
            <a:solidFill>
              <a:schemeClr val="accent1">
                <a:alpha val="1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FEE90A32-F195-48F6-8CA3-BBE49DA56AC2}"/>
              </a:ext>
            </a:extLst>
          </p:cNvPr>
          <p:cNvGrpSpPr/>
          <p:nvPr/>
        </p:nvGrpSpPr>
        <p:grpSpPr>
          <a:xfrm>
            <a:off x="6384176" y="4747987"/>
            <a:ext cx="1665521" cy="1665520"/>
            <a:chOff x="6315472" y="1666821"/>
            <a:chExt cx="1665521" cy="1665520"/>
          </a:xfrm>
        </p:grpSpPr>
        <p:sp>
          <p:nvSpPr>
            <p:cNvPr id="4" name="Rectangle 3">
              <a:extLst>
                <a:ext uri="{FF2B5EF4-FFF2-40B4-BE49-F238E27FC236}">
                  <a16:creationId xmlns:a16="http://schemas.microsoft.com/office/drawing/2014/main" id="{2C7CDA1D-50C3-4518-9B0B-B5F1E4CB475D}"/>
                </a:ext>
              </a:extLst>
            </p:cNvPr>
            <p:cNvSpPr/>
            <p:nvPr/>
          </p:nvSpPr>
          <p:spPr>
            <a:xfrm>
              <a:off x="6315472" y="1666821"/>
              <a:ext cx="1665520" cy="16655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spcAft>
                  <a:spcPts val="600"/>
                </a:spcAft>
              </a:pPr>
              <a:r>
                <a:rPr lang="en-GB" sz="1400" dirty="0">
                  <a:solidFill>
                    <a:schemeClr val="accent3"/>
                  </a:solidFill>
                </a:rPr>
                <a:t>Financing Fees = Initial Principal Amount x Financing Fees %</a:t>
              </a:r>
            </a:p>
          </p:txBody>
        </p:sp>
        <p:sp>
          <p:nvSpPr>
            <p:cNvPr id="5" name="Left Bracket 4">
              <a:extLst>
                <a:ext uri="{FF2B5EF4-FFF2-40B4-BE49-F238E27FC236}">
                  <a16:creationId xmlns:a16="http://schemas.microsoft.com/office/drawing/2014/main" id="{A05E1673-C1BF-4FE1-9985-3F33262E261B}"/>
                </a:ext>
              </a:extLst>
            </p:cNvPr>
            <p:cNvSpPr/>
            <p:nvPr/>
          </p:nvSpPr>
          <p:spPr>
            <a:xfrm rot="16200000">
              <a:off x="7108152" y="2149812"/>
              <a:ext cx="80162" cy="1665520"/>
            </a:xfrm>
            <a:prstGeom prst="leftBracket">
              <a:avLst>
                <a:gd name="adj" fmla="val 94479"/>
              </a:avLst>
            </a:prstGeom>
            <a:ln w="38100">
              <a:solidFill>
                <a:schemeClr val="accent3"/>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chemeClr val="accent3"/>
                </a:solidFill>
              </a:endParaRPr>
            </a:p>
          </p:txBody>
        </p:sp>
      </p:grpSp>
      <p:grpSp>
        <p:nvGrpSpPr>
          <p:cNvPr id="21" name="Group 20">
            <a:extLst>
              <a:ext uri="{FF2B5EF4-FFF2-40B4-BE49-F238E27FC236}">
                <a16:creationId xmlns:a16="http://schemas.microsoft.com/office/drawing/2014/main" id="{AA08732E-1468-4548-B856-0DD4859AAE36}"/>
              </a:ext>
            </a:extLst>
          </p:cNvPr>
          <p:cNvGrpSpPr/>
          <p:nvPr/>
        </p:nvGrpSpPr>
        <p:grpSpPr>
          <a:xfrm>
            <a:off x="8253048" y="4747232"/>
            <a:ext cx="1665524" cy="1665520"/>
            <a:chOff x="8184344" y="1666066"/>
            <a:chExt cx="1665524" cy="1665520"/>
          </a:xfrm>
        </p:grpSpPr>
        <p:sp>
          <p:nvSpPr>
            <p:cNvPr id="15" name="Rectangle 14">
              <a:extLst>
                <a:ext uri="{FF2B5EF4-FFF2-40B4-BE49-F238E27FC236}">
                  <a16:creationId xmlns:a16="http://schemas.microsoft.com/office/drawing/2014/main" id="{6D1B4D32-674A-460C-A86A-053207237752}"/>
                </a:ext>
              </a:extLst>
            </p:cNvPr>
            <p:cNvSpPr/>
            <p:nvPr/>
          </p:nvSpPr>
          <p:spPr>
            <a:xfrm>
              <a:off x="8184348" y="1666066"/>
              <a:ext cx="1665520" cy="16655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spcAft>
                  <a:spcPts val="600"/>
                </a:spcAft>
              </a:pPr>
              <a:r>
                <a:rPr lang="en-GB" sz="1400" dirty="0">
                  <a:solidFill>
                    <a:schemeClr val="accent1"/>
                  </a:solidFill>
                </a:rPr>
                <a:t>Financing Fees  do not include interest or coupons</a:t>
              </a:r>
            </a:p>
          </p:txBody>
        </p:sp>
        <p:sp>
          <p:nvSpPr>
            <p:cNvPr id="19" name="Left Bracket 18">
              <a:extLst>
                <a:ext uri="{FF2B5EF4-FFF2-40B4-BE49-F238E27FC236}">
                  <a16:creationId xmlns:a16="http://schemas.microsoft.com/office/drawing/2014/main" id="{A6AC60B8-C858-4701-A859-64D50FA15C4C}"/>
                </a:ext>
              </a:extLst>
            </p:cNvPr>
            <p:cNvSpPr/>
            <p:nvPr/>
          </p:nvSpPr>
          <p:spPr>
            <a:xfrm rot="16200000">
              <a:off x="8977023" y="2149812"/>
              <a:ext cx="80162" cy="1665520"/>
            </a:xfrm>
            <a:prstGeom prst="leftBracket">
              <a:avLst>
                <a:gd name="adj" fmla="val 115273"/>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solidFill>
                  <a:schemeClr val="accent2"/>
                </a:solidFill>
              </a:endParaRPr>
            </a:p>
          </p:txBody>
        </p:sp>
      </p:grpSp>
      <p:grpSp>
        <p:nvGrpSpPr>
          <p:cNvPr id="22" name="Group 21">
            <a:extLst>
              <a:ext uri="{FF2B5EF4-FFF2-40B4-BE49-F238E27FC236}">
                <a16:creationId xmlns:a16="http://schemas.microsoft.com/office/drawing/2014/main" id="{8E378AB7-0B20-4CD2-91FF-0216A089056C}"/>
              </a:ext>
            </a:extLst>
          </p:cNvPr>
          <p:cNvGrpSpPr/>
          <p:nvPr/>
        </p:nvGrpSpPr>
        <p:grpSpPr>
          <a:xfrm>
            <a:off x="10121919" y="4747232"/>
            <a:ext cx="1665529" cy="1665520"/>
            <a:chOff x="10053215" y="1666066"/>
            <a:chExt cx="1665529" cy="1665520"/>
          </a:xfrm>
        </p:grpSpPr>
        <p:sp>
          <p:nvSpPr>
            <p:cNvPr id="16" name="Rectangle 15">
              <a:extLst>
                <a:ext uri="{FF2B5EF4-FFF2-40B4-BE49-F238E27FC236}">
                  <a16:creationId xmlns:a16="http://schemas.microsoft.com/office/drawing/2014/main" id="{70952AEB-90C3-4A82-B485-A29A7BC24797}"/>
                </a:ext>
              </a:extLst>
            </p:cNvPr>
            <p:cNvSpPr/>
            <p:nvPr/>
          </p:nvSpPr>
          <p:spPr>
            <a:xfrm>
              <a:off x="10053224" y="1666066"/>
              <a:ext cx="1665520" cy="16655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spcAft>
                  <a:spcPts val="600"/>
                </a:spcAft>
              </a:pPr>
              <a:r>
                <a:rPr lang="en-GB" sz="1400" dirty="0">
                  <a:solidFill>
                    <a:schemeClr val="accent4"/>
                  </a:solidFill>
                </a:rPr>
                <a:t>For revolving credit facilities, a commitment fee is used</a:t>
              </a:r>
            </a:p>
          </p:txBody>
        </p:sp>
        <p:sp>
          <p:nvSpPr>
            <p:cNvPr id="20" name="Left Bracket 19">
              <a:extLst>
                <a:ext uri="{FF2B5EF4-FFF2-40B4-BE49-F238E27FC236}">
                  <a16:creationId xmlns:a16="http://schemas.microsoft.com/office/drawing/2014/main" id="{71477637-901F-44C1-BE5E-CD4EBA27214B}"/>
                </a:ext>
              </a:extLst>
            </p:cNvPr>
            <p:cNvSpPr/>
            <p:nvPr/>
          </p:nvSpPr>
          <p:spPr>
            <a:xfrm rot="16200000">
              <a:off x="10845894" y="2149812"/>
              <a:ext cx="80162" cy="1665520"/>
            </a:xfrm>
            <a:prstGeom prst="leftBracket">
              <a:avLst>
                <a:gd name="adj" fmla="val 103391"/>
              </a:avLst>
            </a:prstGeom>
            <a:ln w="38100">
              <a:solidFill>
                <a:schemeClr val="accent4"/>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chemeClr val="accent2"/>
                </a:solidFill>
              </a:endParaRPr>
            </a:p>
          </p:txBody>
        </p:sp>
      </p:grpSp>
      <p:sp>
        <p:nvSpPr>
          <p:cNvPr id="2" name="Footer Placeholder 1">
            <a:extLst>
              <a:ext uri="{FF2B5EF4-FFF2-40B4-BE49-F238E27FC236}">
                <a16:creationId xmlns:a16="http://schemas.microsoft.com/office/drawing/2014/main" id="{1D778FAF-70A8-4C0A-B804-912AD564A640}"/>
              </a:ext>
            </a:extLst>
          </p:cNvPr>
          <p:cNvSpPr>
            <a:spLocks noGrp="1"/>
          </p:cNvSpPr>
          <p:nvPr>
            <p:ph type="ftr" sz="quarter" idx="3"/>
          </p:nvPr>
        </p:nvSpPr>
        <p:spPr/>
        <p:txBody>
          <a:bodyPr/>
          <a:lstStyle/>
          <a:p>
            <a:r>
              <a:rPr lang="en-US" dirty="0"/>
              <a:t>© 2025 Financial Edge Training </a:t>
            </a:r>
          </a:p>
        </p:txBody>
      </p:sp>
      <p:sp>
        <p:nvSpPr>
          <p:cNvPr id="9" name="Slide Number Placeholder 8">
            <a:extLst>
              <a:ext uri="{FF2B5EF4-FFF2-40B4-BE49-F238E27FC236}">
                <a16:creationId xmlns:a16="http://schemas.microsoft.com/office/drawing/2014/main" id="{D1F4520C-92D5-4FE9-8C06-6678563599C2}"/>
              </a:ext>
            </a:extLst>
          </p:cNvPr>
          <p:cNvSpPr>
            <a:spLocks noGrp="1"/>
          </p:cNvSpPr>
          <p:nvPr>
            <p:ph type="sldNum" sz="quarter" idx="4"/>
          </p:nvPr>
        </p:nvSpPr>
        <p:spPr/>
        <p:txBody>
          <a:bodyPr/>
          <a:lstStyle/>
          <a:p>
            <a:fld id="{A150EB23-9872-4F54-B315-6C45A1D5BAA2}" type="slidenum">
              <a:rPr lang="en-US" smtClean="0"/>
              <a:pPr/>
              <a:t>11</a:t>
            </a:fld>
            <a:endParaRPr lang="en-US"/>
          </a:p>
        </p:txBody>
      </p:sp>
    </p:spTree>
    <p:extLst>
      <p:ext uri="{BB962C8B-B14F-4D97-AF65-F5344CB8AC3E}">
        <p14:creationId xmlns:p14="http://schemas.microsoft.com/office/powerpoint/2010/main" val="35133398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14:presetBounceEnd="42000">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14:bounceEnd="42000">
                                          <p:cBhvr additive="base">
                                            <p:cTn id="7" dur="350" fill="hold"/>
                                            <p:tgtEl>
                                              <p:spTgt spid="3"/>
                                            </p:tgtEl>
                                            <p:attrNameLst>
                                              <p:attrName>ppt_x</p:attrName>
                                            </p:attrNameLst>
                                          </p:cBhvr>
                                          <p:tavLst>
                                            <p:tav tm="0">
                                              <p:val>
                                                <p:strVal val="#ppt_x"/>
                                              </p:val>
                                            </p:tav>
                                            <p:tav tm="100000">
                                              <p:val>
                                                <p:strVal val="#ppt_x"/>
                                              </p:val>
                                            </p:tav>
                                          </p:tavLst>
                                        </p:anim>
                                        <p:anim calcmode="lin" valueType="num" p14:bounceEnd="42000">
                                          <p:cBhvr additive="base">
                                            <p:cTn id="8" dur="35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14:presetBounceEnd="42000">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14:bounceEnd="42000">
                                          <p:cBhvr additive="base">
                                            <p:cTn id="13" dur="350" fill="hold"/>
                                            <p:tgtEl>
                                              <p:spTgt spid="11"/>
                                            </p:tgtEl>
                                            <p:attrNameLst>
                                              <p:attrName>ppt_x</p:attrName>
                                            </p:attrNameLst>
                                          </p:cBhvr>
                                          <p:tavLst>
                                            <p:tav tm="0">
                                              <p:val>
                                                <p:strVal val="#ppt_x"/>
                                              </p:val>
                                            </p:tav>
                                            <p:tav tm="100000">
                                              <p:val>
                                                <p:strVal val="#ppt_x"/>
                                              </p:val>
                                            </p:tav>
                                          </p:tavLst>
                                        </p:anim>
                                        <p:anim calcmode="lin" valueType="num" p14:bounceEnd="42000">
                                          <p:cBhvr additive="base">
                                            <p:cTn id="14" dur="35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14:presetBounceEnd="42000">
                                      <p:stCondLst>
                                        <p:cond delay="0"/>
                                      </p:stCondLst>
                                      <p:childTnLst>
                                        <p:set>
                                          <p:cBhvr>
                                            <p:cTn id="18" dur="1" fill="hold">
                                              <p:stCondLst>
                                                <p:cond delay="0"/>
                                              </p:stCondLst>
                                            </p:cTn>
                                            <p:tgtEl>
                                              <p:spTgt spid="27"/>
                                            </p:tgtEl>
                                            <p:attrNameLst>
                                              <p:attrName>style.visibility</p:attrName>
                                            </p:attrNameLst>
                                          </p:cBhvr>
                                          <p:to>
                                            <p:strVal val="visible"/>
                                          </p:to>
                                        </p:set>
                                        <p:anim calcmode="lin" valueType="num" p14:bounceEnd="42000">
                                          <p:cBhvr additive="base">
                                            <p:cTn id="19" dur="350" fill="hold"/>
                                            <p:tgtEl>
                                              <p:spTgt spid="27"/>
                                            </p:tgtEl>
                                            <p:attrNameLst>
                                              <p:attrName>ppt_x</p:attrName>
                                            </p:attrNameLst>
                                          </p:cBhvr>
                                          <p:tavLst>
                                            <p:tav tm="0">
                                              <p:val>
                                                <p:strVal val="#ppt_x"/>
                                              </p:val>
                                            </p:tav>
                                            <p:tav tm="100000">
                                              <p:val>
                                                <p:strVal val="#ppt_x"/>
                                              </p:val>
                                            </p:tav>
                                          </p:tavLst>
                                        </p:anim>
                                        <p:anim calcmode="lin" valueType="num" p14:bounceEnd="42000">
                                          <p:cBhvr additive="base">
                                            <p:cTn id="20" dur="350" fill="hold"/>
                                            <p:tgtEl>
                                              <p:spTgt spid="27"/>
                                            </p:tgtEl>
                                            <p:attrNameLst>
                                              <p:attrName>ppt_y</p:attrName>
                                            </p:attrNameLst>
                                          </p:cBhvr>
                                          <p:tavLst>
                                            <p:tav tm="0">
                                              <p:val>
                                                <p:strVal val="1+#ppt_h/2"/>
                                              </p:val>
                                            </p:tav>
                                            <p:tav tm="100000">
                                              <p:val>
                                                <p:strVal val="#ppt_y"/>
                                              </p:val>
                                            </p:tav>
                                          </p:tavLst>
                                        </p:anim>
                                      </p:childTnLst>
                                    </p:cTn>
                                  </p:par>
                                </p:childTnLst>
                              </p:cTn>
                            </p:par>
                            <p:par>
                              <p:cTn id="21" fill="hold">
                                <p:stCondLst>
                                  <p:cond delay="350"/>
                                </p:stCondLst>
                                <p:childTnLst>
                                  <p:par>
                                    <p:cTn id="22" presetID="10" presetClass="entr" presetSubtype="0" fill="hold" nodeType="after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fade">
                                          <p:cBhvr>
                                            <p:cTn id="24" dur="500"/>
                                            <p:tgtEl>
                                              <p:spTgt spid="12"/>
                                            </p:tgtEl>
                                          </p:cBhvr>
                                        </p:animEffect>
                                      </p:childTnLst>
                                    </p:cTn>
                                  </p:par>
                                </p:childTnLst>
                              </p:cTn>
                            </p:par>
                            <p:par>
                              <p:cTn id="25" fill="hold">
                                <p:stCondLst>
                                  <p:cond delay="850"/>
                                </p:stCondLst>
                                <p:childTnLst>
                                  <p:par>
                                    <p:cTn id="26" presetID="10" presetClass="entr" presetSubtype="0" fill="hold" nodeType="afterEffect">
                                      <p:stCondLst>
                                        <p:cond delay="0"/>
                                      </p:stCondLst>
                                      <p:childTnLst>
                                        <p:set>
                                          <p:cBhvr>
                                            <p:cTn id="27" dur="1" fill="hold">
                                              <p:stCondLst>
                                                <p:cond delay="0"/>
                                              </p:stCondLst>
                                            </p:cTn>
                                            <p:tgtEl>
                                              <p:spTgt spid="21"/>
                                            </p:tgtEl>
                                            <p:attrNameLst>
                                              <p:attrName>style.visibility</p:attrName>
                                            </p:attrNameLst>
                                          </p:cBhvr>
                                          <p:to>
                                            <p:strVal val="visible"/>
                                          </p:to>
                                        </p:set>
                                        <p:animEffect transition="in" filter="fade">
                                          <p:cBhvr>
                                            <p:cTn id="28" dur="500"/>
                                            <p:tgtEl>
                                              <p:spTgt spid="21"/>
                                            </p:tgtEl>
                                          </p:cBhvr>
                                        </p:animEffect>
                                      </p:childTnLst>
                                    </p:cTn>
                                  </p:par>
                                </p:childTnLst>
                              </p:cTn>
                            </p:par>
                            <p:par>
                              <p:cTn id="29" fill="hold">
                                <p:stCondLst>
                                  <p:cond delay="1350"/>
                                </p:stCondLst>
                                <p:childTnLst>
                                  <p:par>
                                    <p:cTn id="30" presetID="10" presetClass="entr" presetSubtype="0" fill="hold" nodeType="after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fade">
                                          <p:cBhvr>
                                            <p:cTn id="3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mc:Choice>
    <mc:Fallback xmlns="">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350" fill="hold"/>
                                            <p:tgtEl>
                                              <p:spTgt spid="3"/>
                                            </p:tgtEl>
                                            <p:attrNameLst>
                                              <p:attrName>ppt_x</p:attrName>
                                            </p:attrNameLst>
                                          </p:cBhvr>
                                          <p:tavLst>
                                            <p:tav tm="0">
                                              <p:val>
                                                <p:strVal val="#ppt_x"/>
                                              </p:val>
                                            </p:tav>
                                            <p:tav tm="100000">
                                              <p:val>
                                                <p:strVal val="#ppt_x"/>
                                              </p:val>
                                            </p:tav>
                                          </p:tavLst>
                                        </p:anim>
                                        <p:anim calcmode="lin" valueType="num">
                                          <p:cBhvr additive="base">
                                            <p:cTn id="8" dur="35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350" fill="hold"/>
                                            <p:tgtEl>
                                              <p:spTgt spid="11"/>
                                            </p:tgtEl>
                                            <p:attrNameLst>
                                              <p:attrName>ppt_x</p:attrName>
                                            </p:attrNameLst>
                                          </p:cBhvr>
                                          <p:tavLst>
                                            <p:tav tm="0">
                                              <p:val>
                                                <p:strVal val="#ppt_x"/>
                                              </p:val>
                                            </p:tav>
                                            <p:tav tm="100000">
                                              <p:val>
                                                <p:strVal val="#ppt_x"/>
                                              </p:val>
                                            </p:tav>
                                          </p:tavLst>
                                        </p:anim>
                                        <p:anim calcmode="lin" valueType="num">
                                          <p:cBhvr additive="base">
                                            <p:cTn id="14" dur="35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7"/>
                                            </p:tgtEl>
                                            <p:attrNameLst>
                                              <p:attrName>style.visibility</p:attrName>
                                            </p:attrNameLst>
                                          </p:cBhvr>
                                          <p:to>
                                            <p:strVal val="visible"/>
                                          </p:to>
                                        </p:set>
                                        <p:anim calcmode="lin" valueType="num">
                                          <p:cBhvr additive="base">
                                            <p:cTn id="19" dur="350" fill="hold"/>
                                            <p:tgtEl>
                                              <p:spTgt spid="27"/>
                                            </p:tgtEl>
                                            <p:attrNameLst>
                                              <p:attrName>ppt_x</p:attrName>
                                            </p:attrNameLst>
                                          </p:cBhvr>
                                          <p:tavLst>
                                            <p:tav tm="0">
                                              <p:val>
                                                <p:strVal val="#ppt_x"/>
                                              </p:val>
                                            </p:tav>
                                            <p:tav tm="100000">
                                              <p:val>
                                                <p:strVal val="#ppt_x"/>
                                              </p:val>
                                            </p:tav>
                                          </p:tavLst>
                                        </p:anim>
                                        <p:anim calcmode="lin" valueType="num">
                                          <p:cBhvr additive="base">
                                            <p:cTn id="20" dur="350" fill="hold"/>
                                            <p:tgtEl>
                                              <p:spTgt spid="27"/>
                                            </p:tgtEl>
                                            <p:attrNameLst>
                                              <p:attrName>ppt_y</p:attrName>
                                            </p:attrNameLst>
                                          </p:cBhvr>
                                          <p:tavLst>
                                            <p:tav tm="0">
                                              <p:val>
                                                <p:strVal val="1+#ppt_h/2"/>
                                              </p:val>
                                            </p:tav>
                                            <p:tav tm="100000">
                                              <p:val>
                                                <p:strVal val="#ppt_y"/>
                                              </p:val>
                                            </p:tav>
                                          </p:tavLst>
                                        </p:anim>
                                      </p:childTnLst>
                                    </p:cTn>
                                  </p:par>
                                </p:childTnLst>
                              </p:cTn>
                            </p:par>
                            <p:par>
                              <p:cTn id="21" fill="hold">
                                <p:stCondLst>
                                  <p:cond delay="350"/>
                                </p:stCondLst>
                                <p:childTnLst>
                                  <p:par>
                                    <p:cTn id="22" presetID="10" presetClass="entr" presetSubtype="0" fill="hold" nodeType="after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fade">
                                          <p:cBhvr>
                                            <p:cTn id="24" dur="500"/>
                                            <p:tgtEl>
                                              <p:spTgt spid="12"/>
                                            </p:tgtEl>
                                          </p:cBhvr>
                                        </p:animEffect>
                                      </p:childTnLst>
                                    </p:cTn>
                                  </p:par>
                                </p:childTnLst>
                              </p:cTn>
                            </p:par>
                            <p:par>
                              <p:cTn id="25" fill="hold">
                                <p:stCondLst>
                                  <p:cond delay="850"/>
                                </p:stCondLst>
                                <p:childTnLst>
                                  <p:par>
                                    <p:cTn id="26" presetID="10" presetClass="entr" presetSubtype="0" fill="hold" nodeType="afterEffect">
                                      <p:stCondLst>
                                        <p:cond delay="0"/>
                                      </p:stCondLst>
                                      <p:childTnLst>
                                        <p:set>
                                          <p:cBhvr>
                                            <p:cTn id="27" dur="1" fill="hold">
                                              <p:stCondLst>
                                                <p:cond delay="0"/>
                                              </p:stCondLst>
                                            </p:cTn>
                                            <p:tgtEl>
                                              <p:spTgt spid="21"/>
                                            </p:tgtEl>
                                            <p:attrNameLst>
                                              <p:attrName>style.visibility</p:attrName>
                                            </p:attrNameLst>
                                          </p:cBhvr>
                                          <p:to>
                                            <p:strVal val="visible"/>
                                          </p:to>
                                        </p:set>
                                        <p:animEffect transition="in" filter="fade">
                                          <p:cBhvr>
                                            <p:cTn id="28" dur="500"/>
                                            <p:tgtEl>
                                              <p:spTgt spid="21"/>
                                            </p:tgtEl>
                                          </p:cBhvr>
                                        </p:animEffect>
                                      </p:childTnLst>
                                    </p:cTn>
                                  </p:par>
                                </p:childTnLst>
                              </p:cTn>
                            </p:par>
                            <p:par>
                              <p:cTn id="29" fill="hold">
                                <p:stCondLst>
                                  <p:cond delay="1350"/>
                                </p:stCondLst>
                                <p:childTnLst>
                                  <p:par>
                                    <p:cTn id="30" presetID="10" presetClass="entr" presetSubtype="0" fill="hold" nodeType="after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fade">
                                          <p:cBhvr>
                                            <p:cTn id="3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ectangle 33">
            <a:extLst>
              <a:ext uri="{FF2B5EF4-FFF2-40B4-BE49-F238E27FC236}">
                <a16:creationId xmlns:a16="http://schemas.microsoft.com/office/drawing/2014/main" id="{B504EF62-D4D2-4605-AFEE-F9AFE6405DDE}"/>
              </a:ext>
            </a:extLst>
          </p:cNvPr>
          <p:cNvSpPr/>
          <p:nvPr/>
        </p:nvSpPr>
        <p:spPr>
          <a:xfrm>
            <a:off x="8019425" y="4020419"/>
            <a:ext cx="3744000" cy="2160000"/>
          </a:xfrm>
          <a:prstGeom prst="rect">
            <a:avLst/>
          </a:prstGeom>
          <a:solidFill>
            <a:schemeClr val="accent6">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40000" rIns="540000" bIns="252000" rtlCol="0" anchor="b"/>
          <a:lstStyle/>
          <a:p>
            <a:pPr algn="ctr">
              <a:spcAft>
                <a:spcPts val="1200"/>
              </a:spcAft>
            </a:pPr>
            <a:r>
              <a:rPr lang="en-GB" sz="1600" b="1" dirty="0">
                <a:solidFill>
                  <a:schemeClr val="accent6">
                    <a:lumMod val="75000"/>
                  </a:schemeClr>
                </a:solidFill>
              </a:rPr>
              <a:t>COVENANTS</a:t>
            </a:r>
          </a:p>
        </p:txBody>
      </p:sp>
      <p:sp>
        <p:nvSpPr>
          <p:cNvPr id="21" name="Title 3">
            <a:extLst>
              <a:ext uri="{FF2B5EF4-FFF2-40B4-BE49-F238E27FC236}">
                <a16:creationId xmlns:a16="http://schemas.microsoft.com/office/drawing/2014/main" id="{A02B6BE7-B108-4467-A212-E0ABC1225825}"/>
              </a:ext>
            </a:extLst>
          </p:cNvPr>
          <p:cNvSpPr>
            <a:spLocks noGrp="1"/>
          </p:cNvSpPr>
          <p:nvPr>
            <p:ph type="title"/>
          </p:nvPr>
        </p:nvSpPr>
        <p:spPr/>
        <p:txBody>
          <a:bodyPr/>
          <a:lstStyle/>
          <a:p>
            <a:r>
              <a:rPr lang="en-US" dirty="0"/>
              <a:t>Debt Structure Consideration</a:t>
            </a:r>
          </a:p>
        </p:txBody>
      </p:sp>
      <p:sp>
        <p:nvSpPr>
          <p:cNvPr id="27" name="Rectangle 26">
            <a:extLst>
              <a:ext uri="{FF2B5EF4-FFF2-40B4-BE49-F238E27FC236}">
                <a16:creationId xmlns:a16="http://schemas.microsoft.com/office/drawing/2014/main" id="{A93843D5-09C7-4FF8-BCC0-99F344477686}"/>
              </a:ext>
            </a:extLst>
          </p:cNvPr>
          <p:cNvSpPr/>
          <p:nvPr/>
        </p:nvSpPr>
        <p:spPr>
          <a:xfrm>
            <a:off x="428575" y="1811790"/>
            <a:ext cx="3744000" cy="2160000"/>
          </a:xfrm>
          <a:prstGeom prst="rect">
            <a:avLst/>
          </a:prstGeom>
          <a:solidFill>
            <a:schemeClr val="accent2">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40000" rIns="540000" bIns="252000" rtlCol="0" anchor="b"/>
          <a:lstStyle/>
          <a:p>
            <a:pPr algn="ctr">
              <a:spcAft>
                <a:spcPts val="1200"/>
              </a:spcAft>
            </a:pPr>
            <a:r>
              <a:rPr lang="en-GB" sz="1600" b="1" dirty="0">
                <a:solidFill>
                  <a:schemeClr val="accent2">
                    <a:lumMod val="75000"/>
                  </a:schemeClr>
                </a:solidFill>
              </a:rPr>
              <a:t>FINANCING COST</a:t>
            </a:r>
          </a:p>
        </p:txBody>
      </p:sp>
      <p:sp>
        <p:nvSpPr>
          <p:cNvPr id="30" name="Rectangle 29">
            <a:extLst>
              <a:ext uri="{FF2B5EF4-FFF2-40B4-BE49-F238E27FC236}">
                <a16:creationId xmlns:a16="http://schemas.microsoft.com/office/drawing/2014/main" id="{E7B24924-6580-47AA-A8E2-52D4DF6ABBF6}"/>
              </a:ext>
            </a:extLst>
          </p:cNvPr>
          <p:cNvSpPr/>
          <p:nvPr/>
        </p:nvSpPr>
        <p:spPr>
          <a:xfrm>
            <a:off x="4224000" y="1811790"/>
            <a:ext cx="3744000" cy="2160000"/>
          </a:xfrm>
          <a:prstGeom prst="rect">
            <a:avLst/>
          </a:pr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40000" rIns="540000" bIns="252000" rtlCol="0" anchor="b"/>
          <a:lstStyle/>
          <a:p>
            <a:pPr algn="ctr">
              <a:spcAft>
                <a:spcPts val="1200"/>
              </a:spcAft>
            </a:pPr>
            <a:r>
              <a:rPr lang="en-GB" sz="1600" b="1" dirty="0">
                <a:solidFill>
                  <a:schemeClr val="tx2"/>
                </a:solidFill>
              </a:rPr>
              <a:t>INVESTOR RELATIONSHIP</a:t>
            </a:r>
          </a:p>
        </p:txBody>
      </p:sp>
      <p:sp>
        <p:nvSpPr>
          <p:cNvPr id="31" name="Rectangle 30">
            <a:extLst>
              <a:ext uri="{FF2B5EF4-FFF2-40B4-BE49-F238E27FC236}">
                <a16:creationId xmlns:a16="http://schemas.microsoft.com/office/drawing/2014/main" id="{E7E8C0D5-0FFF-47AF-935A-E678278FA40F}"/>
              </a:ext>
            </a:extLst>
          </p:cNvPr>
          <p:cNvSpPr/>
          <p:nvPr/>
        </p:nvSpPr>
        <p:spPr>
          <a:xfrm>
            <a:off x="8019425" y="1811790"/>
            <a:ext cx="3744000" cy="2160000"/>
          </a:xfrm>
          <a:prstGeom prst="rect">
            <a:avLst/>
          </a:prstGeom>
          <a:solidFill>
            <a:schemeClr val="accent3">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40000" rIns="540000" bIns="252000" rtlCol="0" anchor="b"/>
          <a:lstStyle/>
          <a:p>
            <a:pPr algn="ctr">
              <a:spcAft>
                <a:spcPts val="1200"/>
              </a:spcAft>
            </a:pPr>
            <a:r>
              <a:rPr lang="en-GB" sz="1600" b="1" dirty="0">
                <a:solidFill>
                  <a:schemeClr val="accent3">
                    <a:lumMod val="75000"/>
                  </a:schemeClr>
                </a:solidFill>
              </a:rPr>
              <a:t>CERTAINTY OF FINANCING</a:t>
            </a:r>
          </a:p>
        </p:txBody>
      </p:sp>
      <p:sp>
        <p:nvSpPr>
          <p:cNvPr id="32" name="Rectangle 31">
            <a:extLst>
              <a:ext uri="{FF2B5EF4-FFF2-40B4-BE49-F238E27FC236}">
                <a16:creationId xmlns:a16="http://schemas.microsoft.com/office/drawing/2014/main" id="{4E95886D-D264-4BE7-91A2-D40EB9DAC3E3}"/>
              </a:ext>
            </a:extLst>
          </p:cNvPr>
          <p:cNvSpPr/>
          <p:nvPr/>
        </p:nvSpPr>
        <p:spPr>
          <a:xfrm>
            <a:off x="428575" y="4020418"/>
            <a:ext cx="3744000" cy="2160000"/>
          </a:xfrm>
          <a:prstGeom prst="rect">
            <a:avLst/>
          </a:prstGeom>
          <a:solidFill>
            <a:schemeClr val="accent4">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40000" rIns="540000" bIns="252000" rtlCol="0" anchor="b"/>
          <a:lstStyle/>
          <a:p>
            <a:pPr algn="ctr">
              <a:spcAft>
                <a:spcPts val="1200"/>
              </a:spcAft>
            </a:pPr>
            <a:r>
              <a:rPr lang="en-GB" sz="1600" b="1" dirty="0">
                <a:solidFill>
                  <a:schemeClr val="accent4">
                    <a:lumMod val="75000"/>
                  </a:schemeClr>
                </a:solidFill>
              </a:rPr>
              <a:t>REFINANCING</a:t>
            </a:r>
          </a:p>
        </p:txBody>
      </p:sp>
      <p:sp>
        <p:nvSpPr>
          <p:cNvPr id="33" name="Rectangle 32">
            <a:extLst>
              <a:ext uri="{FF2B5EF4-FFF2-40B4-BE49-F238E27FC236}">
                <a16:creationId xmlns:a16="http://schemas.microsoft.com/office/drawing/2014/main" id="{2E39E495-D980-41E3-A6FF-8A1BD4DE5FBA}"/>
              </a:ext>
            </a:extLst>
          </p:cNvPr>
          <p:cNvSpPr/>
          <p:nvPr/>
        </p:nvSpPr>
        <p:spPr>
          <a:xfrm>
            <a:off x="4224000" y="4020418"/>
            <a:ext cx="3744000" cy="2160000"/>
          </a:xfrm>
          <a:prstGeom prst="rect">
            <a:avLst/>
          </a:prstGeom>
          <a:solidFill>
            <a:schemeClr val="accent5">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40000" rIns="540000" bIns="252000" rtlCol="0" anchor="b"/>
          <a:lstStyle/>
          <a:p>
            <a:pPr algn="ctr">
              <a:spcAft>
                <a:spcPts val="1200"/>
              </a:spcAft>
            </a:pPr>
            <a:r>
              <a:rPr lang="en-GB" sz="1600" b="1" dirty="0">
                <a:solidFill>
                  <a:schemeClr val="tx1"/>
                </a:solidFill>
              </a:rPr>
              <a:t>CASH FLOW IMPACT</a:t>
            </a:r>
          </a:p>
        </p:txBody>
      </p:sp>
      <p:pic>
        <p:nvPicPr>
          <p:cNvPr id="12" name="Graphic 11" descr="Mathematics outline">
            <a:extLst>
              <a:ext uri="{FF2B5EF4-FFF2-40B4-BE49-F238E27FC236}">
                <a16:creationId xmlns:a16="http://schemas.microsoft.com/office/drawing/2014/main" id="{7B9B7FAB-21C6-4B76-B252-8DC016F59CD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634344" y="2064338"/>
            <a:ext cx="1332464" cy="1332464"/>
          </a:xfrm>
          <a:prstGeom prst="rect">
            <a:avLst/>
          </a:prstGeom>
        </p:spPr>
      </p:pic>
      <p:pic>
        <p:nvPicPr>
          <p:cNvPr id="15" name="Graphic 14" descr="User network outline">
            <a:extLst>
              <a:ext uri="{FF2B5EF4-FFF2-40B4-BE49-F238E27FC236}">
                <a16:creationId xmlns:a16="http://schemas.microsoft.com/office/drawing/2014/main" id="{5FE47937-D73E-4366-A182-EF0A39D008D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5441455" y="2050639"/>
            <a:ext cx="1309091" cy="1309091"/>
          </a:xfrm>
          <a:prstGeom prst="rect">
            <a:avLst/>
          </a:prstGeom>
        </p:spPr>
      </p:pic>
      <p:pic>
        <p:nvPicPr>
          <p:cNvPr id="17" name="Grafika 177" descr="Safe outline">
            <a:extLst>
              <a:ext uri="{FF2B5EF4-FFF2-40B4-BE49-F238E27FC236}">
                <a16:creationId xmlns:a16="http://schemas.microsoft.com/office/drawing/2014/main" id="{9CE22424-738B-41AE-A87D-69EF1B210C0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a:xfrm>
            <a:off x="9296384" y="2106698"/>
            <a:ext cx="1190083" cy="1190083"/>
          </a:xfrm>
          <a:prstGeom prst="rect">
            <a:avLst/>
          </a:prstGeom>
        </p:spPr>
      </p:pic>
      <p:pic>
        <p:nvPicPr>
          <p:cNvPr id="18" name="Graphic 17" descr="Circles with arrows outline">
            <a:extLst>
              <a:ext uri="{FF2B5EF4-FFF2-40B4-BE49-F238E27FC236}">
                <a16:creationId xmlns:a16="http://schemas.microsoft.com/office/drawing/2014/main" id="{EE1B787C-DAFB-4230-9152-7436FAFB61AF}"/>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a:xfrm>
            <a:off x="1654110" y="4301604"/>
            <a:ext cx="1292932" cy="1292932"/>
          </a:xfrm>
          <a:prstGeom prst="rect">
            <a:avLst/>
          </a:prstGeom>
        </p:spPr>
      </p:pic>
      <p:pic>
        <p:nvPicPr>
          <p:cNvPr id="20" name="Graphic 19" descr="Quill outline">
            <a:extLst>
              <a:ext uri="{FF2B5EF4-FFF2-40B4-BE49-F238E27FC236}">
                <a16:creationId xmlns:a16="http://schemas.microsoft.com/office/drawing/2014/main" id="{852C1EC7-5DB1-4175-884C-DA1A63DEBAD2}"/>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a:xfrm>
            <a:off x="9296384" y="4328314"/>
            <a:ext cx="1190084" cy="1190084"/>
          </a:xfrm>
          <a:prstGeom prst="rect">
            <a:avLst/>
          </a:prstGeom>
        </p:spPr>
      </p:pic>
      <p:grpSp>
        <p:nvGrpSpPr>
          <p:cNvPr id="4" name="Group 3">
            <a:extLst>
              <a:ext uri="{FF2B5EF4-FFF2-40B4-BE49-F238E27FC236}">
                <a16:creationId xmlns:a16="http://schemas.microsoft.com/office/drawing/2014/main" id="{66F55BCA-4221-4626-9BB0-5B572C677D82}"/>
              </a:ext>
            </a:extLst>
          </p:cNvPr>
          <p:cNvGrpSpPr/>
          <p:nvPr/>
        </p:nvGrpSpPr>
        <p:grpSpPr>
          <a:xfrm>
            <a:off x="5372319" y="4224388"/>
            <a:ext cx="1447364" cy="1447364"/>
            <a:chOff x="5372319" y="4224388"/>
            <a:chExt cx="1447364" cy="1447364"/>
          </a:xfrm>
        </p:grpSpPr>
        <p:pic>
          <p:nvPicPr>
            <p:cNvPr id="19" name="Graphic 18" descr="Arrow circle outline">
              <a:extLst>
                <a:ext uri="{FF2B5EF4-FFF2-40B4-BE49-F238E27FC236}">
                  <a16:creationId xmlns:a16="http://schemas.microsoft.com/office/drawing/2014/main" id="{CE5A14B6-CE90-4BE8-9271-75BD3241D423}"/>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rcRect/>
            <a:stretch/>
          </p:blipFill>
          <p:spPr>
            <a:xfrm>
              <a:off x="5372319" y="4224388"/>
              <a:ext cx="1447364" cy="1447364"/>
            </a:xfrm>
            <a:prstGeom prst="rect">
              <a:avLst/>
            </a:prstGeom>
          </p:spPr>
        </p:pic>
        <p:pic>
          <p:nvPicPr>
            <p:cNvPr id="3" name="Graphic 2" descr="Dollar outline">
              <a:extLst>
                <a:ext uri="{FF2B5EF4-FFF2-40B4-BE49-F238E27FC236}">
                  <a16:creationId xmlns:a16="http://schemas.microsoft.com/office/drawing/2014/main" id="{B6D2751A-0753-4FDF-BA25-86316E23721A}"/>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5830337" y="4657692"/>
              <a:ext cx="556040" cy="556040"/>
            </a:xfrm>
            <a:prstGeom prst="rect">
              <a:avLst/>
            </a:prstGeom>
          </p:spPr>
        </p:pic>
      </p:grpSp>
      <p:sp>
        <p:nvSpPr>
          <p:cNvPr id="2" name="Footer Placeholder 1">
            <a:extLst>
              <a:ext uri="{FF2B5EF4-FFF2-40B4-BE49-F238E27FC236}">
                <a16:creationId xmlns:a16="http://schemas.microsoft.com/office/drawing/2014/main" id="{9C6E239E-00FF-491C-B489-C9D0BD5A4C31}"/>
              </a:ext>
            </a:extLst>
          </p:cNvPr>
          <p:cNvSpPr>
            <a:spLocks noGrp="1"/>
          </p:cNvSpPr>
          <p:nvPr>
            <p:ph type="ftr" sz="quarter" idx="3"/>
          </p:nvPr>
        </p:nvSpPr>
        <p:spPr/>
        <p:txBody>
          <a:bodyPr/>
          <a:lstStyle/>
          <a:p>
            <a:r>
              <a:rPr lang="en-US" dirty="0"/>
              <a:t>© 2025 Financial Edge Training </a:t>
            </a:r>
          </a:p>
        </p:txBody>
      </p:sp>
      <p:sp>
        <p:nvSpPr>
          <p:cNvPr id="5" name="Slide Number Placeholder 4">
            <a:extLst>
              <a:ext uri="{FF2B5EF4-FFF2-40B4-BE49-F238E27FC236}">
                <a16:creationId xmlns:a16="http://schemas.microsoft.com/office/drawing/2014/main" id="{BD828E04-99BC-4B55-9644-69395975AD4E}"/>
              </a:ext>
            </a:extLst>
          </p:cNvPr>
          <p:cNvSpPr>
            <a:spLocks noGrp="1"/>
          </p:cNvSpPr>
          <p:nvPr>
            <p:ph type="sldNum" sz="quarter" idx="4"/>
          </p:nvPr>
        </p:nvSpPr>
        <p:spPr/>
        <p:txBody>
          <a:bodyPr/>
          <a:lstStyle/>
          <a:p>
            <a:fld id="{A150EB23-9872-4F54-B315-6C45A1D5BAA2}" type="slidenum">
              <a:rPr lang="en-US" smtClean="0"/>
              <a:pPr/>
              <a:t>12</a:t>
            </a:fld>
            <a:endParaRPr lang="en-US"/>
          </a:p>
        </p:txBody>
      </p:sp>
    </p:spTree>
    <p:extLst>
      <p:ext uri="{BB962C8B-B14F-4D97-AF65-F5344CB8AC3E}">
        <p14:creationId xmlns:p14="http://schemas.microsoft.com/office/powerpoint/2010/main" val="3242089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fade">
                                          <p:cBhvr>
                                            <p:cTn id="7" dur="500"/>
                                            <p:tgtEl>
                                              <p:spTgt spid="27"/>
                                            </p:tgtEl>
                                          </p:cBhvr>
                                        </p:animEffect>
                                      </p:childTnLst>
                                    </p:cTn>
                                  </p:par>
                                  <p:par>
                                    <p:cTn id="8" presetID="2" presetClass="entr" presetSubtype="1" fill="hold" nodeType="withEffect" p14:presetBounceEnd="60000">
                                      <p:stCondLst>
                                        <p:cond delay="0"/>
                                      </p:stCondLst>
                                      <p:childTnLst>
                                        <p:set>
                                          <p:cBhvr>
                                            <p:cTn id="9" dur="1" fill="hold">
                                              <p:stCondLst>
                                                <p:cond delay="0"/>
                                              </p:stCondLst>
                                            </p:cTn>
                                            <p:tgtEl>
                                              <p:spTgt spid="12"/>
                                            </p:tgtEl>
                                            <p:attrNameLst>
                                              <p:attrName>style.visibility</p:attrName>
                                            </p:attrNameLst>
                                          </p:cBhvr>
                                          <p:to>
                                            <p:strVal val="visible"/>
                                          </p:to>
                                        </p:set>
                                        <p:anim calcmode="lin" valueType="num" p14:bounceEnd="60000">
                                          <p:cBhvr additive="base">
                                            <p:cTn id="10" dur="500" fill="hold"/>
                                            <p:tgtEl>
                                              <p:spTgt spid="12"/>
                                            </p:tgtEl>
                                            <p:attrNameLst>
                                              <p:attrName>ppt_x</p:attrName>
                                            </p:attrNameLst>
                                          </p:cBhvr>
                                          <p:tavLst>
                                            <p:tav tm="0">
                                              <p:val>
                                                <p:strVal val="#ppt_x"/>
                                              </p:val>
                                            </p:tav>
                                            <p:tav tm="100000">
                                              <p:val>
                                                <p:strVal val="#ppt_x"/>
                                              </p:val>
                                            </p:tav>
                                          </p:tavLst>
                                        </p:anim>
                                        <p:anim calcmode="lin" valueType="num" p14:bounceEnd="60000">
                                          <p:cBhvr additive="base">
                                            <p:cTn id="11" dur="500" fill="hold"/>
                                            <p:tgtEl>
                                              <p:spTgt spid="12"/>
                                            </p:tgtEl>
                                            <p:attrNameLst>
                                              <p:attrName>ppt_y</p:attrName>
                                            </p:attrNameLst>
                                          </p:cBhvr>
                                          <p:tavLst>
                                            <p:tav tm="0">
                                              <p:val>
                                                <p:strVal val="0-#ppt_h/2"/>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30"/>
                                            </p:tgtEl>
                                            <p:attrNameLst>
                                              <p:attrName>style.visibility</p:attrName>
                                            </p:attrNameLst>
                                          </p:cBhvr>
                                          <p:to>
                                            <p:strVal val="visible"/>
                                          </p:to>
                                        </p:set>
                                        <p:animEffect transition="in" filter="fade">
                                          <p:cBhvr>
                                            <p:cTn id="16" dur="500"/>
                                            <p:tgtEl>
                                              <p:spTgt spid="30"/>
                                            </p:tgtEl>
                                          </p:cBhvr>
                                        </p:animEffect>
                                      </p:childTnLst>
                                    </p:cTn>
                                  </p:par>
                                  <p:par>
                                    <p:cTn id="17" presetID="2" presetClass="entr" presetSubtype="1" fill="hold" nodeType="withEffect" p14:presetBounceEnd="60000">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14:bounceEnd="60000">
                                          <p:cBhvr additive="base">
                                            <p:cTn id="19" dur="500" fill="hold"/>
                                            <p:tgtEl>
                                              <p:spTgt spid="15"/>
                                            </p:tgtEl>
                                            <p:attrNameLst>
                                              <p:attrName>ppt_x</p:attrName>
                                            </p:attrNameLst>
                                          </p:cBhvr>
                                          <p:tavLst>
                                            <p:tav tm="0">
                                              <p:val>
                                                <p:strVal val="#ppt_x"/>
                                              </p:val>
                                            </p:tav>
                                            <p:tav tm="100000">
                                              <p:val>
                                                <p:strVal val="#ppt_x"/>
                                              </p:val>
                                            </p:tav>
                                          </p:tavLst>
                                        </p:anim>
                                        <p:anim calcmode="lin" valueType="num" p14:bounceEnd="60000">
                                          <p:cBhvr additive="base">
                                            <p:cTn id="20" dur="500" fill="hold"/>
                                            <p:tgtEl>
                                              <p:spTgt spid="15"/>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1"/>
                                            </p:tgtEl>
                                            <p:attrNameLst>
                                              <p:attrName>style.visibility</p:attrName>
                                            </p:attrNameLst>
                                          </p:cBhvr>
                                          <p:to>
                                            <p:strVal val="visible"/>
                                          </p:to>
                                        </p:set>
                                        <p:animEffect transition="in" filter="fade">
                                          <p:cBhvr>
                                            <p:cTn id="25" dur="500"/>
                                            <p:tgtEl>
                                              <p:spTgt spid="31"/>
                                            </p:tgtEl>
                                          </p:cBhvr>
                                        </p:animEffect>
                                      </p:childTnLst>
                                    </p:cTn>
                                  </p:par>
                                  <p:par>
                                    <p:cTn id="26" presetID="2" presetClass="entr" presetSubtype="1" fill="hold" nodeType="withEffect" p14:presetBounceEnd="60000">
                                      <p:stCondLst>
                                        <p:cond delay="0"/>
                                      </p:stCondLst>
                                      <p:childTnLst>
                                        <p:set>
                                          <p:cBhvr>
                                            <p:cTn id="27" dur="1" fill="hold">
                                              <p:stCondLst>
                                                <p:cond delay="0"/>
                                              </p:stCondLst>
                                            </p:cTn>
                                            <p:tgtEl>
                                              <p:spTgt spid="17"/>
                                            </p:tgtEl>
                                            <p:attrNameLst>
                                              <p:attrName>style.visibility</p:attrName>
                                            </p:attrNameLst>
                                          </p:cBhvr>
                                          <p:to>
                                            <p:strVal val="visible"/>
                                          </p:to>
                                        </p:set>
                                        <p:anim calcmode="lin" valueType="num" p14:bounceEnd="60000">
                                          <p:cBhvr additive="base">
                                            <p:cTn id="28" dur="500" fill="hold"/>
                                            <p:tgtEl>
                                              <p:spTgt spid="17"/>
                                            </p:tgtEl>
                                            <p:attrNameLst>
                                              <p:attrName>ppt_x</p:attrName>
                                            </p:attrNameLst>
                                          </p:cBhvr>
                                          <p:tavLst>
                                            <p:tav tm="0">
                                              <p:val>
                                                <p:strVal val="#ppt_x"/>
                                              </p:val>
                                            </p:tav>
                                            <p:tav tm="100000">
                                              <p:val>
                                                <p:strVal val="#ppt_x"/>
                                              </p:val>
                                            </p:tav>
                                          </p:tavLst>
                                        </p:anim>
                                        <p:anim calcmode="lin" valueType="num" p14:bounceEnd="60000">
                                          <p:cBhvr additive="base">
                                            <p:cTn id="29" dur="500" fill="hold"/>
                                            <p:tgtEl>
                                              <p:spTgt spid="17"/>
                                            </p:tgtEl>
                                            <p:attrNameLst>
                                              <p:attrName>ppt_y</p:attrName>
                                            </p:attrNameLst>
                                          </p:cBhvr>
                                          <p:tavLst>
                                            <p:tav tm="0">
                                              <p:val>
                                                <p:strVal val="0-#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32"/>
                                            </p:tgtEl>
                                            <p:attrNameLst>
                                              <p:attrName>style.visibility</p:attrName>
                                            </p:attrNameLst>
                                          </p:cBhvr>
                                          <p:to>
                                            <p:strVal val="visible"/>
                                          </p:to>
                                        </p:set>
                                        <p:animEffect transition="in" filter="fade">
                                          <p:cBhvr>
                                            <p:cTn id="34" dur="500"/>
                                            <p:tgtEl>
                                              <p:spTgt spid="32"/>
                                            </p:tgtEl>
                                          </p:cBhvr>
                                        </p:animEffect>
                                      </p:childTnLst>
                                    </p:cTn>
                                  </p:par>
                                  <p:par>
                                    <p:cTn id="35" presetID="2" presetClass="entr" presetSubtype="1" fill="hold" nodeType="withEffect" p14:presetBounceEnd="60000">
                                      <p:stCondLst>
                                        <p:cond delay="0"/>
                                      </p:stCondLst>
                                      <p:childTnLst>
                                        <p:set>
                                          <p:cBhvr>
                                            <p:cTn id="36" dur="1" fill="hold">
                                              <p:stCondLst>
                                                <p:cond delay="0"/>
                                              </p:stCondLst>
                                            </p:cTn>
                                            <p:tgtEl>
                                              <p:spTgt spid="18"/>
                                            </p:tgtEl>
                                            <p:attrNameLst>
                                              <p:attrName>style.visibility</p:attrName>
                                            </p:attrNameLst>
                                          </p:cBhvr>
                                          <p:to>
                                            <p:strVal val="visible"/>
                                          </p:to>
                                        </p:set>
                                        <p:anim calcmode="lin" valueType="num" p14:bounceEnd="60000">
                                          <p:cBhvr additive="base">
                                            <p:cTn id="37" dur="500" fill="hold"/>
                                            <p:tgtEl>
                                              <p:spTgt spid="18"/>
                                            </p:tgtEl>
                                            <p:attrNameLst>
                                              <p:attrName>ppt_x</p:attrName>
                                            </p:attrNameLst>
                                          </p:cBhvr>
                                          <p:tavLst>
                                            <p:tav tm="0">
                                              <p:val>
                                                <p:strVal val="#ppt_x"/>
                                              </p:val>
                                            </p:tav>
                                            <p:tav tm="100000">
                                              <p:val>
                                                <p:strVal val="#ppt_x"/>
                                              </p:val>
                                            </p:tav>
                                          </p:tavLst>
                                        </p:anim>
                                        <p:anim calcmode="lin" valueType="num" p14:bounceEnd="60000">
                                          <p:cBhvr additive="base">
                                            <p:cTn id="38" dur="500" fill="hold"/>
                                            <p:tgtEl>
                                              <p:spTgt spid="18"/>
                                            </p:tgtEl>
                                            <p:attrNameLst>
                                              <p:attrName>ppt_y</p:attrName>
                                            </p:attrNameLst>
                                          </p:cBhvr>
                                          <p:tavLst>
                                            <p:tav tm="0">
                                              <p:val>
                                                <p:strVal val="0-#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33"/>
                                            </p:tgtEl>
                                            <p:attrNameLst>
                                              <p:attrName>style.visibility</p:attrName>
                                            </p:attrNameLst>
                                          </p:cBhvr>
                                          <p:to>
                                            <p:strVal val="visible"/>
                                          </p:to>
                                        </p:set>
                                        <p:animEffect transition="in" filter="fade">
                                          <p:cBhvr>
                                            <p:cTn id="43" dur="500"/>
                                            <p:tgtEl>
                                              <p:spTgt spid="33"/>
                                            </p:tgtEl>
                                          </p:cBhvr>
                                        </p:animEffect>
                                      </p:childTnLst>
                                    </p:cTn>
                                  </p:par>
                                  <p:par>
                                    <p:cTn id="44" presetID="2" presetClass="entr" presetSubtype="1" fill="hold" nodeType="withEffect" p14:presetBounceEnd="60000">
                                      <p:stCondLst>
                                        <p:cond delay="0"/>
                                      </p:stCondLst>
                                      <p:childTnLst>
                                        <p:set>
                                          <p:cBhvr>
                                            <p:cTn id="45" dur="1" fill="hold">
                                              <p:stCondLst>
                                                <p:cond delay="0"/>
                                              </p:stCondLst>
                                            </p:cTn>
                                            <p:tgtEl>
                                              <p:spTgt spid="4"/>
                                            </p:tgtEl>
                                            <p:attrNameLst>
                                              <p:attrName>style.visibility</p:attrName>
                                            </p:attrNameLst>
                                          </p:cBhvr>
                                          <p:to>
                                            <p:strVal val="visible"/>
                                          </p:to>
                                        </p:set>
                                        <p:anim calcmode="lin" valueType="num" p14:bounceEnd="60000">
                                          <p:cBhvr additive="base">
                                            <p:cTn id="46" dur="500" fill="hold"/>
                                            <p:tgtEl>
                                              <p:spTgt spid="4"/>
                                            </p:tgtEl>
                                            <p:attrNameLst>
                                              <p:attrName>ppt_x</p:attrName>
                                            </p:attrNameLst>
                                          </p:cBhvr>
                                          <p:tavLst>
                                            <p:tav tm="0">
                                              <p:val>
                                                <p:strVal val="#ppt_x"/>
                                              </p:val>
                                            </p:tav>
                                            <p:tav tm="100000">
                                              <p:val>
                                                <p:strVal val="#ppt_x"/>
                                              </p:val>
                                            </p:tav>
                                          </p:tavLst>
                                        </p:anim>
                                        <p:anim calcmode="lin" valueType="num" p14:bounceEnd="60000">
                                          <p:cBhvr additive="base">
                                            <p:cTn id="47"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4"/>
                                            </p:tgtEl>
                                            <p:attrNameLst>
                                              <p:attrName>style.visibility</p:attrName>
                                            </p:attrNameLst>
                                          </p:cBhvr>
                                          <p:to>
                                            <p:strVal val="visible"/>
                                          </p:to>
                                        </p:set>
                                        <p:animEffect transition="in" filter="fade">
                                          <p:cBhvr>
                                            <p:cTn id="52" dur="500"/>
                                            <p:tgtEl>
                                              <p:spTgt spid="34"/>
                                            </p:tgtEl>
                                          </p:cBhvr>
                                        </p:animEffect>
                                      </p:childTnLst>
                                    </p:cTn>
                                  </p:par>
                                  <p:par>
                                    <p:cTn id="53" presetID="2" presetClass="entr" presetSubtype="1" fill="hold" nodeType="withEffect" p14:presetBounceEnd="60000">
                                      <p:stCondLst>
                                        <p:cond delay="0"/>
                                      </p:stCondLst>
                                      <p:childTnLst>
                                        <p:set>
                                          <p:cBhvr>
                                            <p:cTn id="54" dur="1" fill="hold">
                                              <p:stCondLst>
                                                <p:cond delay="0"/>
                                              </p:stCondLst>
                                            </p:cTn>
                                            <p:tgtEl>
                                              <p:spTgt spid="20"/>
                                            </p:tgtEl>
                                            <p:attrNameLst>
                                              <p:attrName>style.visibility</p:attrName>
                                            </p:attrNameLst>
                                          </p:cBhvr>
                                          <p:to>
                                            <p:strVal val="visible"/>
                                          </p:to>
                                        </p:set>
                                        <p:anim calcmode="lin" valueType="num" p14:bounceEnd="60000">
                                          <p:cBhvr additive="base">
                                            <p:cTn id="55" dur="500" fill="hold"/>
                                            <p:tgtEl>
                                              <p:spTgt spid="20"/>
                                            </p:tgtEl>
                                            <p:attrNameLst>
                                              <p:attrName>ppt_x</p:attrName>
                                            </p:attrNameLst>
                                          </p:cBhvr>
                                          <p:tavLst>
                                            <p:tav tm="0">
                                              <p:val>
                                                <p:strVal val="#ppt_x"/>
                                              </p:val>
                                            </p:tav>
                                            <p:tav tm="100000">
                                              <p:val>
                                                <p:strVal val="#ppt_x"/>
                                              </p:val>
                                            </p:tav>
                                          </p:tavLst>
                                        </p:anim>
                                        <p:anim calcmode="lin" valueType="num" p14:bounceEnd="60000">
                                          <p:cBhvr additive="base">
                                            <p:cTn id="56" dur="500" fill="hold"/>
                                            <p:tgtEl>
                                              <p:spTgt spid="20"/>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animBg="1"/>
          <p:bldP spid="27" grpId="0" animBg="1"/>
          <p:bldP spid="30" grpId="0" animBg="1"/>
          <p:bldP spid="31" grpId="0" animBg="1"/>
          <p:bldP spid="32" grpId="0" animBg="1"/>
          <p:bldP spid="33" grpId="0" animBg="1"/>
        </p:bldLst>
      </p:timing>
    </mc:Choice>
    <mc:Fallback xmlns="">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fade">
                                          <p:cBhvr>
                                            <p:cTn id="7" dur="500"/>
                                            <p:tgtEl>
                                              <p:spTgt spid="27"/>
                                            </p:tgtEl>
                                          </p:cBhvr>
                                        </p:animEffect>
                                      </p:childTnLst>
                                    </p:cTn>
                                  </p:par>
                                  <p:par>
                                    <p:cTn id="8" presetID="2" presetClass="entr" presetSubtype="1" fill="hold" nodeType="withEffect">
                                      <p:stCondLst>
                                        <p:cond delay="0"/>
                                      </p:stCondLst>
                                      <p:childTnLst>
                                        <p:set>
                                          <p:cBhvr>
                                            <p:cTn id="9" dur="1" fill="hold">
                                              <p:stCondLst>
                                                <p:cond delay="0"/>
                                              </p:stCondLst>
                                            </p:cTn>
                                            <p:tgtEl>
                                              <p:spTgt spid="12"/>
                                            </p:tgtEl>
                                            <p:attrNameLst>
                                              <p:attrName>style.visibility</p:attrName>
                                            </p:attrNameLst>
                                          </p:cBhvr>
                                          <p:to>
                                            <p:strVal val="visible"/>
                                          </p:to>
                                        </p:set>
                                        <p:anim calcmode="lin" valueType="num">
                                          <p:cBhvr additive="base">
                                            <p:cTn id="10" dur="500" fill="hold"/>
                                            <p:tgtEl>
                                              <p:spTgt spid="12"/>
                                            </p:tgtEl>
                                            <p:attrNameLst>
                                              <p:attrName>ppt_x</p:attrName>
                                            </p:attrNameLst>
                                          </p:cBhvr>
                                          <p:tavLst>
                                            <p:tav tm="0">
                                              <p:val>
                                                <p:strVal val="#ppt_x"/>
                                              </p:val>
                                            </p:tav>
                                            <p:tav tm="100000">
                                              <p:val>
                                                <p:strVal val="#ppt_x"/>
                                              </p:val>
                                            </p:tav>
                                          </p:tavLst>
                                        </p:anim>
                                        <p:anim calcmode="lin" valueType="num">
                                          <p:cBhvr additive="base">
                                            <p:cTn id="11" dur="500" fill="hold"/>
                                            <p:tgtEl>
                                              <p:spTgt spid="12"/>
                                            </p:tgtEl>
                                            <p:attrNameLst>
                                              <p:attrName>ppt_y</p:attrName>
                                            </p:attrNameLst>
                                          </p:cBhvr>
                                          <p:tavLst>
                                            <p:tav tm="0">
                                              <p:val>
                                                <p:strVal val="0-#ppt_h/2"/>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30"/>
                                            </p:tgtEl>
                                            <p:attrNameLst>
                                              <p:attrName>style.visibility</p:attrName>
                                            </p:attrNameLst>
                                          </p:cBhvr>
                                          <p:to>
                                            <p:strVal val="visible"/>
                                          </p:to>
                                        </p:set>
                                        <p:animEffect transition="in" filter="fade">
                                          <p:cBhvr>
                                            <p:cTn id="16" dur="500"/>
                                            <p:tgtEl>
                                              <p:spTgt spid="30"/>
                                            </p:tgtEl>
                                          </p:cBhvr>
                                        </p:animEffect>
                                      </p:childTnLst>
                                    </p:cTn>
                                  </p:par>
                                  <p:par>
                                    <p:cTn id="17" presetID="2" presetClass="entr" presetSubtype="1" fill="hold" nodeType="with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500" fill="hold"/>
                                            <p:tgtEl>
                                              <p:spTgt spid="15"/>
                                            </p:tgtEl>
                                            <p:attrNameLst>
                                              <p:attrName>ppt_x</p:attrName>
                                            </p:attrNameLst>
                                          </p:cBhvr>
                                          <p:tavLst>
                                            <p:tav tm="0">
                                              <p:val>
                                                <p:strVal val="#ppt_x"/>
                                              </p:val>
                                            </p:tav>
                                            <p:tav tm="100000">
                                              <p:val>
                                                <p:strVal val="#ppt_x"/>
                                              </p:val>
                                            </p:tav>
                                          </p:tavLst>
                                        </p:anim>
                                        <p:anim calcmode="lin" valueType="num">
                                          <p:cBhvr additive="base">
                                            <p:cTn id="20" dur="500" fill="hold"/>
                                            <p:tgtEl>
                                              <p:spTgt spid="15"/>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1"/>
                                            </p:tgtEl>
                                            <p:attrNameLst>
                                              <p:attrName>style.visibility</p:attrName>
                                            </p:attrNameLst>
                                          </p:cBhvr>
                                          <p:to>
                                            <p:strVal val="visible"/>
                                          </p:to>
                                        </p:set>
                                        <p:animEffect transition="in" filter="fade">
                                          <p:cBhvr>
                                            <p:cTn id="25" dur="500"/>
                                            <p:tgtEl>
                                              <p:spTgt spid="31"/>
                                            </p:tgtEl>
                                          </p:cBhvr>
                                        </p:animEffect>
                                      </p:childTnLst>
                                    </p:cTn>
                                  </p:par>
                                  <p:par>
                                    <p:cTn id="26" presetID="2" presetClass="entr" presetSubtype="1" fill="hold" nodeType="withEffect">
                                      <p:stCondLst>
                                        <p:cond delay="0"/>
                                      </p:stCondLst>
                                      <p:childTnLst>
                                        <p:set>
                                          <p:cBhvr>
                                            <p:cTn id="27" dur="1" fill="hold">
                                              <p:stCondLst>
                                                <p:cond delay="0"/>
                                              </p:stCondLst>
                                            </p:cTn>
                                            <p:tgtEl>
                                              <p:spTgt spid="17"/>
                                            </p:tgtEl>
                                            <p:attrNameLst>
                                              <p:attrName>style.visibility</p:attrName>
                                            </p:attrNameLst>
                                          </p:cBhvr>
                                          <p:to>
                                            <p:strVal val="visible"/>
                                          </p:to>
                                        </p:set>
                                        <p:anim calcmode="lin" valueType="num">
                                          <p:cBhvr additive="base">
                                            <p:cTn id="28" dur="500" fill="hold"/>
                                            <p:tgtEl>
                                              <p:spTgt spid="17"/>
                                            </p:tgtEl>
                                            <p:attrNameLst>
                                              <p:attrName>ppt_x</p:attrName>
                                            </p:attrNameLst>
                                          </p:cBhvr>
                                          <p:tavLst>
                                            <p:tav tm="0">
                                              <p:val>
                                                <p:strVal val="#ppt_x"/>
                                              </p:val>
                                            </p:tav>
                                            <p:tav tm="100000">
                                              <p:val>
                                                <p:strVal val="#ppt_x"/>
                                              </p:val>
                                            </p:tav>
                                          </p:tavLst>
                                        </p:anim>
                                        <p:anim calcmode="lin" valueType="num">
                                          <p:cBhvr additive="base">
                                            <p:cTn id="29" dur="500" fill="hold"/>
                                            <p:tgtEl>
                                              <p:spTgt spid="17"/>
                                            </p:tgtEl>
                                            <p:attrNameLst>
                                              <p:attrName>ppt_y</p:attrName>
                                            </p:attrNameLst>
                                          </p:cBhvr>
                                          <p:tavLst>
                                            <p:tav tm="0">
                                              <p:val>
                                                <p:strVal val="0-#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32"/>
                                            </p:tgtEl>
                                            <p:attrNameLst>
                                              <p:attrName>style.visibility</p:attrName>
                                            </p:attrNameLst>
                                          </p:cBhvr>
                                          <p:to>
                                            <p:strVal val="visible"/>
                                          </p:to>
                                        </p:set>
                                        <p:animEffect transition="in" filter="fade">
                                          <p:cBhvr>
                                            <p:cTn id="34" dur="500"/>
                                            <p:tgtEl>
                                              <p:spTgt spid="32"/>
                                            </p:tgtEl>
                                          </p:cBhvr>
                                        </p:animEffect>
                                      </p:childTnLst>
                                    </p:cTn>
                                  </p:par>
                                  <p:par>
                                    <p:cTn id="35" presetID="2" presetClass="entr" presetSubtype="1" fill="hold" nodeType="withEffect">
                                      <p:stCondLst>
                                        <p:cond delay="0"/>
                                      </p:stCondLst>
                                      <p:childTnLst>
                                        <p:set>
                                          <p:cBhvr>
                                            <p:cTn id="36" dur="1" fill="hold">
                                              <p:stCondLst>
                                                <p:cond delay="0"/>
                                              </p:stCondLst>
                                            </p:cTn>
                                            <p:tgtEl>
                                              <p:spTgt spid="18"/>
                                            </p:tgtEl>
                                            <p:attrNameLst>
                                              <p:attrName>style.visibility</p:attrName>
                                            </p:attrNameLst>
                                          </p:cBhvr>
                                          <p:to>
                                            <p:strVal val="visible"/>
                                          </p:to>
                                        </p:set>
                                        <p:anim calcmode="lin" valueType="num">
                                          <p:cBhvr additive="base">
                                            <p:cTn id="37" dur="500" fill="hold"/>
                                            <p:tgtEl>
                                              <p:spTgt spid="18"/>
                                            </p:tgtEl>
                                            <p:attrNameLst>
                                              <p:attrName>ppt_x</p:attrName>
                                            </p:attrNameLst>
                                          </p:cBhvr>
                                          <p:tavLst>
                                            <p:tav tm="0">
                                              <p:val>
                                                <p:strVal val="#ppt_x"/>
                                              </p:val>
                                            </p:tav>
                                            <p:tav tm="100000">
                                              <p:val>
                                                <p:strVal val="#ppt_x"/>
                                              </p:val>
                                            </p:tav>
                                          </p:tavLst>
                                        </p:anim>
                                        <p:anim calcmode="lin" valueType="num">
                                          <p:cBhvr additive="base">
                                            <p:cTn id="38" dur="500" fill="hold"/>
                                            <p:tgtEl>
                                              <p:spTgt spid="18"/>
                                            </p:tgtEl>
                                            <p:attrNameLst>
                                              <p:attrName>ppt_y</p:attrName>
                                            </p:attrNameLst>
                                          </p:cBhvr>
                                          <p:tavLst>
                                            <p:tav tm="0">
                                              <p:val>
                                                <p:strVal val="0-#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33"/>
                                            </p:tgtEl>
                                            <p:attrNameLst>
                                              <p:attrName>style.visibility</p:attrName>
                                            </p:attrNameLst>
                                          </p:cBhvr>
                                          <p:to>
                                            <p:strVal val="visible"/>
                                          </p:to>
                                        </p:set>
                                        <p:animEffect transition="in" filter="fade">
                                          <p:cBhvr>
                                            <p:cTn id="43" dur="500"/>
                                            <p:tgtEl>
                                              <p:spTgt spid="33"/>
                                            </p:tgtEl>
                                          </p:cBhvr>
                                        </p:animEffect>
                                      </p:childTnLst>
                                    </p:cTn>
                                  </p:par>
                                  <p:par>
                                    <p:cTn id="44" presetID="2" presetClass="entr" presetSubtype="1" fill="hold" nodeType="withEffect">
                                      <p:stCondLst>
                                        <p:cond delay="0"/>
                                      </p:stCondLst>
                                      <p:childTnLst>
                                        <p:set>
                                          <p:cBhvr>
                                            <p:cTn id="45" dur="1" fill="hold">
                                              <p:stCondLst>
                                                <p:cond delay="0"/>
                                              </p:stCondLst>
                                            </p:cTn>
                                            <p:tgtEl>
                                              <p:spTgt spid="4"/>
                                            </p:tgtEl>
                                            <p:attrNameLst>
                                              <p:attrName>style.visibility</p:attrName>
                                            </p:attrNameLst>
                                          </p:cBhvr>
                                          <p:to>
                                            <p:strVal val="visible"/>
                                          </p:to>
                                        </p:set>
                                        <p:anim calcmode="lin" valueType="num">
                                          <p:cBhvr additive="base">
                                            <p:cTn id="46" dur="500" fill="hold"/>
                                            <p:tgtEl>
                                              <p:spTgt spid="4"/>
                                            </p:tgtEl>
                                            <p:attrNameLst>
                                              <p:attrName>ppt_x</p:attrName>
                                            </p:attrNameLst>
                                          </p:cBhvr>
                                          <p:tavLst>
                                            <p:tav tm="0">
                                              <p:val>
                                                <p:strVal val="#ppt_x"/>
                                              </p:val>
                                            </p:tav>
                                            <p:tav tm="100000">
                                              <p:val>
                                                <p:strVal val="#ppt_x"/>
                                              </p:val>
                                            </p:tav>
                                          </p:tavLst>
                                        </p:anim>
                                        <p:anim calcmode="lin" valueType="num">
                                          <p:cBhvr additive="base">
                                            <p:cTn id="47"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4"/>
                                            </p:tgtEl>
                                            <p:attrNameLst>
                                              <p:attrName>style.visibility</p:attrName>
                                            </p:attrNameLst>
                                          </p:cBhvr>
                                          <p:to>
                                            <p:strVal val="visible"/>
                                          </p:to>
                                        </p:set>
                                        <p:animEffect transition="in" filter="fade">
                                          <p:cBhvr>
                                            <p:cTn id="52" dur="500"/>
                                            <p:tgtEl>
                                              <p:spTgt spid="34"/>
                                            </p:tgtEl>
                                          </p:cBhvr>
                                        </p:animEffect>
                                      </p:childTnLst>
                                    </p:cTn>
                                  </p:par>
                                  <p:par>
                                    <p:cTn id="53" presetID="2" presetClass="entr" presetSubtype="1" fill="hold" nodeType="withEffect">
                                      <p:stCondLst>
                                        <p:cond delay="0"/>
                                      </p:stCondLst>
                                      <p:childTnLst>
                                        <p:set>
                                          <p:cBhvr>
                                            <p:cTn id="54" dur="1" fill="hold">
                                              <p:stCondLst>
                                                <p:cond delay="0"/>
                                              </p:stCondLst>
                                            </p:cTn>
                                            <p:tgtEl>
                                              <p:spTgt spid="20"/>
                                            </p:tgtEl>
                                            <p:attrNameLst>
                                              <p:attrName>style.visibility</p:attrName>
                                            </p:attrNameLst>
                                          </p:cBhvr>
                                          <p:to>
                                            <p:strVal val="visible"/>
                                          </p:to>
                                        </p:set>
                                        <p:anim calcmode="lin" valueType="num">
                                          <p:cBhvr additive="base">
                                            <p:cTn id="55" dur="500" fill="hold"/>
                                            <p:tgtEl>
                                              <p:spTgt spid="20"/>
                                            </p:tgtEl>
                                            <p:attrNameLst>
                                              <p:attrName>ppt_x</p:attrName>
                                            </p:attrNameLst>
                                          </p:cBhvr>
                                          <p:tavLst>
                                            <p:tav tm="0">
                                              <p:val>
                                                <p:strVal val="#ppt_x"/>
                                              </p:val>
                                            </p:tav>
                                            <p:tav tm="100000">
                                              <p:val>
                                                <p:strVal val="#ppt_x"/>
                                              </p:val>
                                            </p:tav>
                                          </p:tavLst>
                                        </p:anim>
                                        <p:anim calcmode="lin" valueType="num">
                                          <p:cBhvr additive="base">
                                            <p:cTn id="56" dur="500" fill="hold"/>
                                            <p:tgtEl>
                                              <p:spTgt spid="20"/>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animBg="1"/>
          <p:bldP spid="27" grpId="0" animBg="1"/>
          <p:bldP spid="30" grpId="0" animBg="1"/>
          <p:bldP spid="31" grpId="0" animBg="1"/>
          <p:bldP spid="32" grpId="0" animBg="1"/>
          <p:bldP spid="33" grpId="0" animBg="1"/>
        </p:bldLst>
      </p:timing>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0016BB5-34C1-45C8-9739-6C128EFA78C9}"/>
              </a:ext>
            </a:extLst>
          </p:cNvPr>
          <p:cNvSpPr>
            <a:spLocks noGrp="1"/>
          </p:cNvSpPr>
          <p:nvPr>
            <p:ph type="ftr" sz="quarter" idx="10"/>
          </p:nvPr>
        </p:nvSpPr>
        <p:spPr/>
        <p:txBody>
          <a:bodyPr/>
          <a:lstStyle/>
          <a:p>
            <a:r>
              <a:rPr lang="en-GB" dirty="0"/>
              <a:t>© 2025 Financial Edge Training </a:t>
            </a:r>
            <a:endParaRPr lang="en-US" dirty="0"/>
          </a:p>
        </p:txBody>
      </p:sp>
    </p:spTree>
    <p:extLst>
      <p:ext uri="{BB962C8B-B14F-4D97-AF65-F5344CB8AC3E}">
        <p14:creationId xmlns:p14="http://schemas.microsoft.com/office/powerpoint/2010/main" val="21680560"/>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CF5659F-8009-429B-9378-09DE1FC42301}"/>
              </a:ext>
            </a:extLst>
          </p:cNvPr>
          <p:cNvSpPr/>
          <p:nvPr/>
        </p:nvSpPr>
        <p:spPr>
          <a:xfrm>
            <a:off x="0" y="1495514"/>
            <a:ext cx="12192000" cy="5362486"/>
          </a:xfrm>
          <a:prstGeom prst="rect">
            <a:avLst/>
          </a:prstGeom>
          <a:solidFill>
            <a:schemeClr val="accent4">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endParaRPr lang="en-US" sz="1600" b="1" dirty="0">
              <a:solidFill>
                <a:schemeClr val="bg1"/>
              </a:solidFill>
            </a:endParaRPr>
          </a:p>
        </p:txBody>
      </p:sp>
      <p:sp>
        <p:nvSpPr>
          <p:cNvPr id="12" name="Content Placeholder 11"/>
          <p:cNvSpPr>
            <a:spLocks noGrp="1"/>
          </p:cNvSpPr>
          <p:nvPr>
            <p:ph idx="1"/>
          </p:nvPr>
        </p:nvSpPr>
        <p:spPr>
          <a:xfrm>
            <a:off x="3502268" y="1995861"/>
            <a:ext cx="5187463" cy="3948442"/>
          </a:xfrm>
        </p:spPr>
        <p:txBody>
          <a:bodyPr numCol="1"/>
          <a:lstStyle/>
          <a:p>
            <a:pPr marL="0" indent="0" algn="ctr">
              <a:buNone/>
            </a:pPr>
            <a:r>
              <a:rPr lang="en-GB" b="1" dirty="0">
                <a:solidFill>
                  <a:schemeClr val="accent4">
                    <a:lumMod val="75000"/>
                  </a:schemeClr>
                </a:solidFill>
              </a:rPr>
              <a:t>Types of Debt</a:t>
            </a:r>
          </a:p>
          <a:p>
            <a:pPr marL="0" indent="0" algn="ctr">
              <a:buNone/>
            </a:pPr>
            <a:r>
              <a:rPr lang="en-GB" b="1" dirty="0">
                <a:solidFill>
                  <a:schemeClr val="accent4">
                    <a:lumMod val="75000"/>
                  </a:schemeClr>
                </a:solidFill>
              </a:rPr>
              <a:t>Debt Providers / Holders</a:t>
            </a:r>
          </a:p>
          <a:p>
            <a:pPr marL="0" indent="0" algn="ctr">
              <a:buNone/>
            </a:pPr>
            <a:r>
              <a:rPr lang="en-GB" b="1" dirty="0">
                <a:solidFill>
                  <a:schemeClr val="accent4">
                    <a:lumMod val="75000"/>
                  </a:schemeClr>
                </a:solidFill>
              </a:rPr>
              <a:t>Equities</a:t>
            </a:r>
          </a:p>
          <a:p>
            <a:pPr marL="0" indent="0" algn="ctr">
              <a:buNone/>
            </a:pPr>
            <a:r>
              <a:rPr lang="en-GB" b="1" dirty="0">
                <a:solidFill>
                  <a:schemeClr val="accent4">
                    <a:lumMod val="75000"/>
                  </a:schemeClr>
                </a:solidFill>
              </a:rPr>
              <a:t>Covenants</a:t>
            </a:r>
          </a:p>
          <a:p>
            <a:pPr marL="0" indent="0" algn="ctr">
              <a:buNone/>
            </a:pPr>
            <a:r>
              <a:rPr lang="en-GB" b="1" dirty="0">
                <a:solidFill>
                  <a:schemeClr val="accent4">
                    <a:lumMod val="75000"/>
                  </a:schemeClr>
                </a:solidFill>
              </a:rPr>
              <a:t>Collateral</a:t>
            </a:r>
          </a:p>
          <a:p>
            <a:pPr marL="0" indent="0" algn="ctr">
              <a:buNone/>
            </a:pPr>
            <a:r>
              <a:rPr lang="en-GB" b="1" dirty="0">
                <a:solidFill>
                  <a:schemeClr val="accent4">
                    <a:lumMod val="75000"/>
                  </a:schemeClr>
                </a:solidFill>
              </a:rPr>
              <a:t>Financing fees</a:t>
            </a:r>
          </a:p>
          <a:p>
            <a:pPr marL="0" indent="0" algn="ctr">
              <a:buNone/>
            </a:pPr>
            <a:r>
              <a:rPr lang="en-GB" b="1" dirty="0">
                <a:solidFill>
                  <a:schemeClr val="accent4">
                    <a:lumMod val="75000"/>
                  </a:schemeClr>
                </a:solidFill>
              </a:rPr>
              <a:t>Debt Structure Consideration</a:t>
            </a:r>
          </a:p>
        </p:txBody>
      </p:sp>
      <p:sp>
        <p:nvSpPr>
          <p:cNvPr id="6" name="Title 5"/>
          <p:cNvSpPr>
            <a:spLocks noGrp="1"/>
          </p:cNvSpPr>
          <p:nvPr>
            <p:ph type="title"/>
          </p:nvPr>
        </p:nvSpPr>
        <p:spPr/>
        <p:txBody>
          <a:bodyPr/>
          <a:lstStyle/>
          <a:p>
            <a:r>
              <a:rPr lang="en-US"/>
              <a:t>Contents</a:t>
            </a:r>
            <a:endParaRPr lang="en-US" dirty="0"/>
          </a:p>
        </p:txBody>
      </p:sp>
      <p:sp>
        <p:nvSpPr>
          <p:cNvPr id="2" name="Footer Placeholder 1">
            <a:extLst>
              <a:ext uri="{FF2B5EF4-FFF2-40B4-BE49-F238E27FC236}">
                <a16:creationId xmlns:a16="http://schemas.microsoft.com/office/drawing/2014/main" id="{21CC5AC2-90B4-4D22-B07D-6BBA70DCDB39}"/>
              </a:ext>
            </a:extLst>
          </p:cNvPr>
          <p:cNvSpPr>
            <a:spLocks noGrp="1"/>
          </p:cNvSpPr>
          <p:nvPr>
            <p:ph type="ftr" sz="quarter" idx="3"/>
          </p:nvPr>
        </p:nvSpPr>
        <p:spPr/>
        <p:txBody>
          <a:bodyPr/>
          <a:lstStyle/>
          <a:p>
            <a:r>
              <a:rPr lang="en-US" dirty="0"/>
              <a:t>© 2025 Financial Edge Training </a:t>
            </a:r>
          </a:p>
        </p:txBody>
      </p:sp>
      <p:sp>
        <p:nvSpPr>
          <p:cNvPr id="3" name="Slide Number Placeholder 2">
            <a:extLst>
              <a:ext uri="{FF2B5EF4-FFF2-40B4-BE49-F238E27FC236}">
                <a16:creationId xmlns:a16="http://schemas.microsoft.com/office/drawing/2014/main" id="{1C854ECB-1474-4B5B-8FFF-78EF32F62943}"/>
              </a:ext>
            </a:extLst>
          </p:cNvPr>
          <p:cNvSpPr>
            <a:spLocks noGrp="1"/>
          </p:cNvSpPr>
          <p:nvPr>
            <p:ph type="sldNum" sz="quarter" idx="4"/>
          </p:nvPr>
        </p:nvSpPr>
        <p:spPr/>
        <p:txBody>
          <a:bodyPr/>
          <a:lstStyle/>
          <a:p>
            <a:fld id="{A150EB23-9872-4F54-B315-6C45A1D5BAA2}" type="slidenum">
              <a:rPr lang="en-US" smtClean="0"/>
              <a:pPr/>
              <a:t>2</a:t>
            </a:fld>
            <a:endParaRPr lang="en-US"/>
          </a:p>
        </p:txBody>
      </p:sp>
    </p:spTree>
    <p:extLst>
      <p:ext uri="{BB962C8B-B14F-4D97-AF65-F5344CB8AC3E}">
        <p14:creationId xmlns:p14="http://schemas.microsoft.com/office/powerpoint/2010/main" val="2502692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61E38680-E358-4E50-9670-B81BFBBED882}"/>
              </a:ext>
            </a:extLst>
          </p:cNvPr>
          <p:cNvSpPr/>
          <p:nvPr/>
        </p:nvSpPr>
        <p:spPr>
          <a:xfrm>
            <a:off x="0" y="1495514"/>
            <a:ext cx="12192000" cy="5362486"/>
          </a:xfrm>
          <a:prstGeom prst="rect">
            <a:avLst/>
          </a:prstGeom>
          <a:solidFill>
            <a:schemeClr val="accent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endParaRPr lang="en-US" sz="1600" b="1" dirty="0">
              <a:solidFill>
                <a:schemeClr val="bg1"/>
              </a:solidFill>
            </a:endParaRPr>
          </a:p>
        </p:txBody>
      </p:sp>
      <p:sp>
        <p:nvSpPr>
          <p:cNvPr id="14" name="Title 13">
            <a:extLst>
              <a:ext uri="{FF2B5EF4-FFF2-40B4-BE49-F238E27FC236}">
                <a16:creationId xmlns:a16="http://schemas.microsoft.com/office/drawing/2014/main" id="{611568FE-F34E-46F5-9A51-A60EA8F569A0}"/>
              </a:ext>
            </a:extLst>
          </p:cNvPr>
          <p:cNvSpPr>
            <a:spLocks noGrp="1"/>
          </p:cNvSpPr>
          <p:nvPr>
            <p:ph type="title"/>
          </p:nvPr>
        </p:nvSpPr>
        <p:spPr/>
        <p:txBody>
          <a:bodyPr/>
          <a:lstStyle/>
          <a:p>
            <a:r>
              <a:rPr lang="en-US" dirty="0"/>
              <a:t>Types of Debt: Overview</a:t>
            </a:r>
          </a:p>
        </p:txBody>
      </p:sp>
      <p:sp>
        <p:nvSpPr>
          <p:cNvPr id="7" name="Rectangle 6">
            <a:extLst>
              <a:ext uri="{FF2B5EF4-FFF2-40B4-BE49-F238E27FC236}">
                <a16:creationId xmlns:a16="http://schemas.microsoft.com/office/drawing/2014/main" id="{AA08225F-5E4E-D74C-A87F-1E637894695D}"/>
              </a:ext>
            </a:extLst>
          </p:cNvPr>
          <p:cNvSpPr/>
          <p:nvPr/>
        </p:nvSpPr>
        <p:spPr>
          <a:xfrm>
            <a:off x="426720" y="1771572"/>
            <a:ext cx="4773581" cy="1041110"/>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lvl="2"/>
            <a:endParaRPr lang="en-US" sz="1600" dirty="0">
              <a:solidFill>
                <a:schemeClr val="tx2"/>
              </a:solidFill>
            </a:endParaRPr>
          </a:p>
          <a:p>
            <a:pPr lvl="2"/>
            <a:endParaRPr lang="en-US" sz="1600" dirty="0">
              <a:solidFill>
                <a:schemeClr val="tx2"/>
              </a:solidFill>
            </a:endParaRPr>
          </a:p>
          <a:p>
            <a:pPr lvl="2"/>
            <a:r>
              <a:rPr lang="en-US" sz="2000" b="1" dirty="0">
                <a:solidFill>
                  <a:schemeClr val="tx2"/>
                </a:solidFill>
                <a:latin typeface="+mj-lt"/>
              </a:rPr>
              <a:t>Pro-rata</a:t>
            </a:r>
            <a:endParaRPr lang="en-US" sz="1600" b="1" dirty="0">
              <a:solidFill>
                <a:schemeClr val="tx2"/>
              </a:solidFill>
              <a:latin typeface="+mj-lt"/>
            </a:endParaRPr>
          </a:p>
          <a:p>
            <a:pPr lvl="2"/>
            <a:r>
              <a:rPr lang="en-GB" sz="1600" dirty="0">
                <a:solidFill>
                  <a:schemeClr val="tx2"/>
                </a:solidFill>
              </a:rPr>
              <a:t>Generally distributed among commercial banks through loan syndication</a:t>
            </a:r>
            <a:endParaRPr lang="en-US" dirty="0">
              <a:solidFill>
                <a:schemeClr val="tx2"/>
              </a:solidFill>
            </a:endParaRPr>
          </a:p>
          <a:p>
            <a:pPr lvl="2"/>
            <a:endParaRPr lang="en-US" sz="1600" dirty="0">
              <a:solidFill>
                <a:schemeClr val="tx2"/>
              </a:solidFill>
            </a:endParaRPr>
          </a:p>
          <a:p>
            <a:pPr lvl="2"/>
            <a:endParaRPr lang="en-US" sz="1600" dirty="0">
              <a:solidFill>
                <a:schemeClr val="tx2"/>
              </a:solidFill>
            </a:endParaRPr>
          </a:p>
        </p:txBody>
      </p:sp>
      <p:sp>
        <p:nvSpPr>
          <p:cNvPr id="8" name="Rectangle 7">
            <a:extLst>
              <a:ext uri="{FF2B5EF4-FFF2-40B4-BE49-F238E27FC236}">
                <a16:creationId xmlns:a16="http://schemas.microsoft.com/office/drawing/2014/main" id="{CE425C13-713E-B64D-9B43-55E91F45917D}"/>
              </a:ext>
            </a:extLst>
          </p:cNvPr>
          <p:cNvSpPr/>
          <p:nvPr/>
        </p:nvSpPr>
        <p:spPr>
          <a:xfrm>
            <a:off x="426718" y="3516686"/>
            <a:ext cx="4773582" cy="2937066"/>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lvl="2"/>
            <a:endParaRPr lang="en-US" sz="1600" dirty="0">
              <a:solidFill>
                <a:schemeClr val="accent3"/>
              </a:solidFill>
            </a:endParaRPr>
          </a:p>
          <a:p>
            <a:pPr lvl="2"/>
            <a:r>
              <a:rPr lang="en-US" sz="2000" b="1" dirty="0">
                <a:solidFill>
                  <a:schemeClr val="accent3"/>
                </a:solidFill>
              </a:rPr>
              <a:t>Institutional</a:t>
            </a:r>
            <a:endParaRPr lang="en-US" sz="1600" b="1" dirty="0">
              <a:solidFill>
                <a:schemeClr val="accent3"/>
              </a:solidFill>
            </a:endParaRPr>
          </a:p>
          <a:p>
            <a:pPr lvl="2"/>
            <a:r>
              <a:rPr lang="en-GB" sz="1600" dirty="0">
                <a:solidFill>
                  <a:schemeClr val="accent3"/>
                </a:solidFill>
              </a:rPr>
              <a:t>Generally distributed among institutional investors, arranged by investment banks (underwriters)</a:t>
            </a:r>
          </a:p>
          <a:p>
            <a:pPr lvl="2"/>
            <a:endParaRPr lang="en-US" sz="1600" dirty="0">
              <a:solidFill>
                <a:schemeClr val="accent3"/>
              </a:solidFill>
            </a:endParaRPr>
          </a:p>
        </p:txBody>
      </p:sp>
      <p:sp>
        <p:nvSpPr>
          <p:cNvPr id="9" name="Rectangle 8">
            <a:extLst>
              <a:ext uri="{FF2B5EF4-FFF2-40B4-BE49-F238E27FC236}">
                <a16:creationId xmlns:a16="http://schemas.microsoft.com/office/drawing/2014/main" id="{C786B654-0884-8B40-B8E7-960BD80AFC03}"/>
              </a:ext>
            </a:extLst>
          </p:cNvPr>
          <p:cNvSpPr/>
          <p:nvPr/>
        </p:nvSpPr>
        <p:spPr>
          <a:xfrm>
            <a:off x="5333999" y="1771572"/>
            <a:ext cx="3613339" cy="457200"/>
          </a:xfrm>
          <a:prstGeom prst="rect">
            <a:avLst/>
          </a:prstGeom>
          <a:solidFill>
            <a:schemeClr val="bg1">
              <a:alpha val="5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r>
              <a:rPr lang="en-US" sz="1600" dirty="0">
                <a:solidFill>
                  <a:schemeClr val="tx2"/>
                </a:solidFill>
              </a:rPr>
              <a:t>Revolving Credit Facility</a:t>
            </a:r>
          </a:p>
        </p:txBody>
      </p:sp>
      <p:sp>
        <p:nvSpPr>
          <p:cNvPr id="11" name="Rectangle 10">
            <a:extLst>
              <a:ext uri="{FF2B5EF4-FFF2-40B4-BE49-F238E27FC236}">
                <a16:creationId xmlns:a16="http://schemas.microsoft.com/office/drawing/2014/main" id="{C53C084D-4A80-9F41-BA0D-CE58C3AA73D4}"/>
              </a:ext>
            </a:extLst>
          </p:cNvPr>
          <p:cNvSpPr/>
          <p:nvPr/>
        </p:nvSpPr>
        <p:spPr>
          <a:xfrm>
            <a:off x="5333999" y="2362996"/>
            <a:ext cx="3613339" cy="457200"/>
          </a:xfrm>
          <a:prstGeom prst="rect">
            <a:avLst/>
          </a:prstGeom>
          <a:solidFill>
            <a:schemeClr val="bg1">
              <a:alpha val="5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r>
              <a:rPr lang="en-US" sz="1600" dirty="0">
                <a:solidFill>
                  <a:schemeClr val="tx2"/>
                </a:solidFill>
              </a:rPr>
              <a:t>Term Loan A</a:t>
            </a:r>
          </a:p>
        </p:txBody>
      </p:sp>
      <p:grpSp>
        <p:nvGrpSpPr>
          <p:cNvPr id="18" name="Group 17">
            <a:extLst>
              <a:ext uri="{FF2B5EF4-FFF2-40B4-BE49-F238E27FC236}">
                <a16:creationId xmlns:a16="http://schemas.microsoft.com/office/drawing/2014/main" id="{E4717563-5CFD-4F4F-B1E1-81E1541A2065}"/>
              </a:ext>
            </a:extLst>
          </p:cNvPr>
          <p:cNvGrpSpPr/>
          <p:nvPr/>
        </p:nvGrpSpPr>
        <p:grpSpPr>
          <a:xfrm>
            <a:off x="5333995" y="3528786"/>
            <a:ext cx="3613342" cy="2913714"/>
            <a:chOff x="5333995" y="3528786"/>
            <a:chExt cx="3613342" cy="2913714"/>
          </a:xfrm>
        </p:grpSpPr>
        <p:sp>
          <p:nvSpPr>
            <p:cNvPr id="12" name="Rectangle 11">
              <a:extLst>
                <a:ext uri="{FF2B5EF4-FFF2-40B4-BE49-F238E27FC236}">
                  <a16:creationId xmlns:a16="http://schemas.microsoft.com/office/drawing/2014/main" id="{BE642427-0D35-594E-B8FB-DA1974A2CBA9}"/>
                </a:ext>
              </a:extLst>
            </p:cNvPr>
            <p:cNvSpPr/>
            <p:nvPr/>
          </p:nvSpPr>
          <p:spPr>
            <a:xfrm>
              <a:off x="5333998" y="3528786"/>
              <a:ext cx="3613339" cy="457200"/>
            </a:xfrm>
            <a:prstGeom prst="rect">
              <a:avLst/>
            </a:prstGeom>
            <a:solidFill>
              <a:schemeClr val="bg1">
                <a:alpha val="50000"/>
              </a:schemeClr>
            </a:solidFill>
            <a:ln w="127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r>
                <a:rPr lang="en-US" sz="1600" dirty="0">
                  <a:solidFill>
                    <a:schemeClr val="accent3"/>
                  </a:solidFill>
                </a:rPr>
                <a:t>Term Loan B/C/D</a:t>
              </a:r>
            </a:p>
          </p:txBody>
        </p:sp>
        <p:sp>
          <p:nvSpPr>
            <p:cNvPr id="13" name="Rectangle 12">
              <a:extLst>
                <a:ext uri="{FF2B5EF4-FFF2-40B4-BE49-F238E27FC236}">
                  <a16:creationId xmlns:a16="http://schemas.microsoft.com/office/drawing/2014/main" id="{F1FB6B7E-9957-0B42-829E-96F4168BEB2F}"/>
                </a:ext>
              </a:extLst>
            </p:cNvPr>
            <p:cNvSpPr/>
            <p:nvPr/>
          </p:nvSpPr>
          <p:spPr>
            <a:xfrm>
              <a:off x="5333998" y="4152713"/>
              <a:ext cx="3613339" cy="457200"/>
            </a:xfrm>
            <a:prstGeom prst="rect">
              <a:avLst/>
            </a:prstGeom>
            <a:solidFill>
              <a:schemeClr val="bg1">
                <a:alpha val="50000"/>
              </a:schemeClr>
            </a:solidFill>
            <a:ln w="127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r>
                <a:rPr lang="en-US" sz="1600" dirty="0">
                  <a:solidFill>
                    <a:schemeClr val="accent3"/>
                  </a:solidFill>
                </a:rPr>
                <a:t>Senior Notes</a:t>
              </a:r>
            </a:p>
          </p:txBody>
        </p:sp>
        <p:sp>
          <p:nvSpPr>
            <p:cNvPr id="15" name="Rectangle 14">
              <a:extLst>
                <a:ext uri="{FF2B5EF4-FFF2-40B4-BE49-F238E27FC236}">
                  <a16:creationId xmlns:a16="http://schemas.microsoft.com/office/drawing/2014/main" id="{230895B8-34FC-BF40-8EFC-443857DBBED4}"/>
                </a:ext>
              </a:extLst>
            </p:cNvPr>
            <p:cNvSpPr/>
            <p:nvPr/>
          </p:nvSpPr>
          <p:spPr>
            <a:xfrm>
              <a:off x="5333997" y="5378308"/>
              <a:ext cx="3613339" cy="457200"/>
            </a:xfrm>
            <a:prstGeom prst="rect">
              <a:avLst/>
            </a:prstGeom>
            <a:solidFill>
              <a:schemeClr val="bg1">
                <a:alpha val="50000"/>
              </a:schemeClr>
            </a:solidFill>
            <a:ln w="127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r>
                <a:rPr lang="en-US" sz="1600" dirty="0">
                  <a:solidFill>
                    <a:schemeClr val="accent3"/>
                  </a:solidFill>
                </a:rPr>
                <a:t>Mezzanine</a:t>
              </a:r>
            </a:p>
          </p:txBody>
        </p:sp>
        <p:sp>
          <p:nvSpPr>
            <p:cNvPr id="17" name="Rectangle 16">
              <a:extLst>
                <a:ext uri="{FF2B5EF4-FFF2-40B4-BE49-F238E27FC236}">
                  <a16:creationId xmlns:a16="http://schemas.microsoft.com/office/drawing/2014/main" id="{BCD09FA7-AA04-5E47-AF72-DB99AC3C3EB0}"/>
                </a:ext>
              </a:extLst>
            </p:cNvPr>
            <p:cNvSpPr/>
            <p:nvPr/>
          </p:nvSpPr>
          <p:spPr>
            <a:xfrm>
              <a:off x="5333996" y="5985300"/>
              <a:ext cx="3613339" cy="457200"/>
            </a:xfrm>
            <a:prstGeom prst="rect">
              <a:avLst/>
            </a:prstGeom>
            <a:solidFill>
              <a:schemeClr val="bg1">
                <a:alpha val="50000"/>
              </a:schemeClr>
            </a:solidFill>
            <a:ln w="127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r>
                <a:rPr lang="en-US" sz="1600" dirty="0">
                  <a:solidFill>
                    <a:schemeClr val="accent3"/>
                  </a:solidFill>
                </a:rPr>
                <a:t>Preferred Shares</a:t>
              </a:r>
            </a:p>
          </p:txBody>
        </p:sp>
        <p:sp>
          <p:nvSpPr>
            <p:cNvPr id="20" name="Rectangle 19">
              <a:extLst>
                <a:ext uri="{FF2B5EF4-FFF2-40B4-BE49-F238E27FC236}">
                  <a16:creationId xmlns:a16="http://schemas.microsoft.com/office/drawing/2014/main" id="{F4DDB3B5-BC95-4648-A9E9-DE37A623B310}"/>
                </a:ext>
              </a:extLst>
            </p:cNvPr>
            <p:cNvSpPr/>
            <p:nvPr/>
          </p:nvSpPr>
          <p:spPr>
            <a:xfrm>
              <a:off x="5333995" y="4754456"/>
              <a:ext cx="3613339" cy="457200"/>
            </a:xfrm>
            <a:prstGeom prst="rect">
              <a:avLst/>
            </a:prstGeom>
            <a:solidFill>
              <a:schemeClr val="bg1">
                <a:alpha val="50000"/>
              </a:schemeClr>
            </a:solidFill>
            <a:ln w="127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r>
                <a:rPr lang="en-US" sz="1600" dirty="0">
                  <a:solidFill>
                    <a:schemeClr val="accent3"/>
                  </a:solidFill>
                </a:rPr>
                <a:t>Subordinated Notes</a:t>
              </a:r>
            </a:p>
          </p:txBody>
        </p:sp>
      </p:grpSp>
      <p:sp>
        <p:nvSpPr>
          <p:cNvPr id="22" name="Rectangle 21">
            <a:extLst>
              <a:ext uri="{FF2B5EF4-FFF2-40B4-BE49-F238E27FC236}">
                <a16:creationId xmlns:a16="http://schemas.microsoft.com/office/drawing/2014/main" id="{56BE6586-5EE3-AE4B-A13E-0ECAF514EFBA}"/>
              </a:ext>
            </a:extLst>
          </p:cNvPr>
          <p:cNvSpPr/>
          <p:nvPr/>
        </p:nvSpPr>
        <p:spPr>
          <a:xfrm>
            <a:off x="5333995" y="2953756"/>
            <a:ext cx="3613339" cy="457200"/>
          </a:xfrm>
          <a:prstGeom prst="rect">
            <a:avLst/>
          </a:prstGeom>
          <a:solidFill>
            <a:schemeClr val="bg1">
              <a:alpha val="50000"/>
            </a:schemeClr>
          </a:solidFill>
          <a:ln w="19050">
            <a:solidFill>
              <a:schemeClr val="accent4"/>
            </a:solidFill>
            <a:prstDash val="dash"/>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r>
              <a:rPr lang="en-US" sz="1600" dirty="0">
                <a:solidFill>
                  <a:schemeClr val="accent4"/>
                </a:solidFill>
              </a:rPr>
              <a:t>Seller / Vendor Loan</a:t>
            </a:r>
          </a:p>
        </p:txBody>
      </p:sp>
      <p:sp>
        <p:nvSpPr>
          <p:cNvPr id="25" name="Rectangle 24">
            <a:extLst>
              <a:ext uri="{FF2B5EF4-FFF2-40B4-BE49-F238E27FC236}">
                <a16:creationId xmlns:a16="http://schemas.microsoft.com/office/drawing/2014/main" id="{E6C598F6-BAB6-B345-BF31-1DC26FEB8F38}"/>
              </a:ext>
            </a:extLst>
          </p:cNvPr>
          <p:cNvSpPr/>
          <p:nvPr/>
        </p:nvSpPr>
        <p:spPr>
          <a:xfrm>
            <a:off x="426718" y="2953756"/>
            <a:ext cx="4773581" cy="457200"/>
          </a:xfrm>
          <a:prstGeom prst="rect">
            <a:avLst/>
          </a:prstGeom>
          <a:solidFill>
            <a:schemeClr val="bg1">
              <a:alpha val="50000"/>
            </a:schemeClr>
          </a:solidFill>
          <a:ln w="19050">
            <a:solidFill>
              <a:schemeClr val="accent4"/>
            </a:solidFill>
            <a:prstDash val="dash"/>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r>
              <a:rPr lang="en-US" sz="1600" dirty="0">
                <a:solidFill>
                  <a:schemeClr val="accent4"/>
                </a:solidFill>
              </a:rPr>
              <a:t>Seller</a:t>
            </a:r>
          </a:p>
        </p:txBody>
      </p:sp>
      <p:sp>
        <p:nvSpPr>
          <p:cNvPr id="28" name="Rectangle 27">
            <a:extLst>
              <a:ext uri="{FF2B5EF4-FFF2-40B4-BE49-F238E27FC236}">
                <a16:creationId xmlns:a16="http://schemas.microsoft.com/office/drawing/2014/main" id="{A5247414-52C9-5C4E-ABF3-6AC48C21447C}"/>
              </a:ext>
            </a:extLst>
          </p:cNvPr>
          <p:cNvSpPr/>
          <p:nvPr/>
        </p:nvSpPr>
        <p:spPr>
          <a:xfrm>
            <a:off x="9035507" y="1771572"/>
            <a:ext cx="457200" cy="457200"/>
          </a:xfrm>
          <a:prstGeom prst="rect">
            <a:avLst/>
          </a:prstGeom>
          <a:solidFill>
            <a:schemeClr val="bg1">
              <a:alpha val="5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r>
              <a:rPr lang="en-US" sz="2000" b="1" dirty="0">
                <a:solidFill>
                  <a:schemeClr val="tx2"/>
                </a:solidFill>
              </a:rPr>
              <a:t>✓</a:t>
            </a:r>
          </a:p>
        </p:txBody>
      </p:sp>
      <p:sp>
        <p:nvSpPr>
          <p:cNvPr id="29" name="Rectangle 28">
            <a:extLst>
              <a:ext uri="{FF2B5EF4-FFF2-40B4-BE49-F238E27FC236}">
                <a16:creationId xmlns:a16="http://schemas.microsoft.com/office/drawing/2014/main" id="{153248A3-3915-C54C-8957-476DE1EA479B}"/>
              </a:ext>
            </a:extLst>
          </p:cNvPr>
          <p:cNvSpPr/>
          <p:nvPr/>
        </p:nvSpPr>
        <p:spPr>
          <a:xfrm>
            <a:off x="9035503" y="2362996"/>
            <a:ext cx="457200" cy="457200"/>
          </a:xfrm>
          <a:prstGeom prst="rect">
            <a:avLst/>
          </a:prstGeom>
          <a:solidFill>
            <a:schemeClr val="bg1">
              <a:alpha val="5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r>
              <a:rPr lang="en-US" sz="2000" b="1" dirty="0">
                <a:solidFill>
                  <a:schemeClr val="tx2"/>
                </a:solidFill>
              </a:rPr>
              <a:t>✓</a:t>
            </a:r>
          </a:p>
        </p:txBody>
      </p:sp>
      <p:sp>
        <p:nvSpPr>
          <p:cNvPr id="30" name="Rectangle 29">
            <a:extLst>
              <a:ext uri="{FF2B5EF4-FFF2-40B4-BE49-F238E27FC236}">
                <a16:creationId xmlns:a16="http://schemas.microsoft.com/office/drawing/2014/main" id="{0ADF6897-F671-EC44-A53E-8266D284875B}"/>
              </a:ext>
            </a:extLst>
          </p:cNvPr>
          <p:cNvSpPr/>
          <p:nvPr/>
        </p:nvSpPr>
        <p:spPr>
          <a:xfrm>
            <a:off x="9035505" y="3528786"/>
            <a:ext cx="457200" cy="457200"/>
          </a:xfrm>
          <a:prstGeom prst="rect">
            <a:avLst/>
          </a:prstGeom>
          <a:solidFill>
            <a:schemeClr val="bg1">
              <a:alpha val="50000"/>
            </a:schemeClr>
          </a:solidFill>
          <a:ln w="127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r>
              <a:rPr lang="en-US" sz="2000" b="1" dirty="0">
                <a:solidFill>
                  <a:schemeClr val="accent3"/>
                </a:solidFill>
              </a:rPr>
              <a:t>✓</a:t>
            </a:r>
          </a:p>
        </p:txBody>
      </p:sp>
      <p:sp>
        <p:nvSpPr>
          <p:cNvPr id="31" name="Rectangle 30">
            <a:extLst>
              <a:ext uri="{FF2B5EF4-FFF2-40B4-BE49-F238E27FC236}">
                <a16:creationId xmlns:a16="http://schemas.microsoft.com/office/drawing/2014/main" id="{F29707CD-34F6-8448-99B0-D222E8B1C639}"/>
              </a:ext>
            </a:extLst>
          </p:cNvPr>
          <p:cNvSpPr/>
          <p:nvPr/>
        </p:nvSpPr>
        <p:spPr>
          <a:xfrm>
            <a:off x="9035504" y="4152713"/>
            <a:ext cx="457200" cy="457200"/>
          </a:xfrm>
          <a:prstGeom prst="rect">
            <a:avLst/>
          </a:prstGeom>
          <a:solidFill>
            <a:schemeClr val="bg1">
              <a:alpha val="50000"/>
            </a:schemeClr>
          </a:solidFill>
          <a:ln w="127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r>
              <a:rPr lang="en-US" sz="2000" b="1" dirty="0">
                <a:solidFill>
                  <a:schemeClr val="accent3"/>
                </a:solidFill>
              </a:rPr>
              <a:t>✓</a:t>
            </a:r>
          </a:p>
        </p:txBody>
      </p:sp>
      <p:sp>
        <p:nvSpPr>
          <p:cNvPr id="32" name="Rectangle 31">
            <a:extLst>
              <a:ext uri="{FF2B5EF4-FFF2-40B4-BE49-F238E27FC236}">
                <a16:creationId xmlns:a16="http://schemas.microsoft.com/office/drawing/2014/main" id="{6B075982-8CF1-5042-8DFE-52255A339D4E}"/>
              </a:ext>
            </a:extLst>
          </p:cNvPr>
          <p:cNvSpPr/>
          <p:nvPr/>
        </p:nvSpPr>
        <p:spPr>
          <a:xfrm>
            <a:off x="9035503" y="4754456"/>
            <a:ext cx="457200" cy="457200"/>
          </a:xfrm>
          <a:prstGeom prst="rect">
            <a:avLst/>
          </a:prstGeom>
          <a:solidFill>
            <a:schemeClr val="bg1">
              <a:alpha val="50000"/>
            </a:schemeClr>
          </a:solidFill>
          <a:ln w="127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r>
              <a:rPr lang="en-US" sz="2000" b="1" dirty="0">
                <a:solidFill>
                  <a:schemeClr val="accent3"/>
                </a:solidFill>
              </a:rPr>
              <a:t>✓</a:t>
            </a:r>
          </a:p>
        </p:txBody>
      </p:sp>
      <p:sp>
        <p:nvSpPr>
          <p:cNvPr id="33" name="Rectangle 32">
            <a:extLst>
              <a:ext uri="{FF2B5EF4-FFF2-40B4-BE49-F238E27FC236}">
                <a16:creationId xmlns:a16="http://schemas.microsoft.com/office/drawing/2014/main" id="{284D188C-5806-A94C-847A-2CDF3AC4BBCA}"/>
              </a:ext>
            </a:extLst>
          </p:cNvPr>
          <p:cNvSpPr/>
          <p:nvPr/>
        </p:nvSpPr>
        <p:spPr>
          <a:xfrm>
            <a:off x="9039457" y="5378308"/>
            <a:ext cx="457200" cy="457200"/>
          </a:xfrm>
          <a:prstGeom prst="rect">
            <a:avLst/>
          </a:prstGeom>
          <a:solidFill>
            <a:schemeClr val="bg1">
              <a:alpha val="50000"/>
            </a:schemeClr>
          </a:solidFill>
          <a:ln w="127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r>
              <a:rPr lang="en-US" sz="2000" b="1" dirty="0">
                <a:solidFill>
                  <a:schemeClr val="accent3"/>
                </a:solidFill>
              </a:rPr>
              <a:t>✓</a:t>
            </a:r>
          </a:p>
        </p:txBody>
      </p:sp>
      <p:pic>
        <p:nvPicPr>
          <p:cNvPr id="5" name="Content Placeholder 4" descr="Bank with solid fill">
            <a:extLst>
              <a:ext uri="{FF2B5EF4-FFF2-40B4-BE49-F238E27FC236}">
                <a16:creationId xmlns:a16="http://schemas.microsoft.com/office/drawing/2014/main" id="{4788CD40-D33A-4CCB-8535-765487331F46}"/>
              </a:ext>
            </a:extLst>
          </p:cNvPr>
          <p:cNvPicPr>
            <a:picLocks noGrp="1" noChangeAspect="1"/>
          </p:cNvPicPr>
          <p:nvPr>
            <p:ph idx="1"/>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09513" y="1980620"/>
            <a:ext cx="686568" cy="686568"/>
          </a:xfrm>
        </p:spPr>
      </p:pic>
      <p:pic>
        <p:nvPicPr>
          <p:cNvPr id="16" name="Graphic 15" descr="Building with solid fill">
            <a:extLst>
              <a:ext uri="{FF2B5EF4-FFF2-40B4-BE49-F238E27FC236}">
                <a16:creationId xmlns:a16="http://schemas.microsoft.com/office/drawing/2014/main" id="{0287E601-11F6-4317-97B4-10F8166B804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09078" y="4639554"/>
            <a:ext cx="687003" cy="687003"/>
          </a:xfrm>
          <a:prstGeom prst="rect">
            <a:avLst/>
          </a:prstGeom>
        </p:spPr>
      </p:pic>
      <p:grpSp>
        <p:nvGrpSpPr>
          <p:cNvPr id="6" name="Group 5">
            <a:extLst>
              <a:ext uri="{FF2B5EF4-FFF2-40B4-BE49-F238E27FC236}">
                <a16:creationId xmlns:a16="http://schemas.microsoft.com/office/drawing/2014/main" id="{E55C4D69-3131-4947-AF53-33404E352430}"/>
              </a:ext>
            </a:extLst>
          </p:cNvPr>
          <p:cNvGrpSpPr/>
          <p:nvPr/>
        </p:nvGrpSpPr>
        <p:grpSpPr>
          <a:xfrm>
            <a:off x="5416591" y="4224428"/>
            <a:ext cx="6599563" cy="1659248"/>
            <a:chOff x="5416591" y="4224428"/>
            <a:chExt cx="6599563" cy="1659248"/>
          </a:xfrm>
        </p:grpSpPr>
        <p:pic>
          <p:nvPicPr>
            <p:cNvPr id="35" name="Graphic 34" descr="Badge New with solid fill">
              <a:extLst>
                <a:ext uri="{FF2B5EF4-FFF2-40B4-BE49-F238E27FC236}">
                  <a16:creationId xmlns:a16="http://schemas.microsoft.com/office/drawing/2014/main" id="{09590530-F72E-4DCA-9142-6AF356938764}"/>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416591" y="4224428"/>
              <a:ext cx="327070" cy="327070"/>
            </a:xfrm>
            <a:prstGeom prst="rect">
              <a:avLst/>
            </a:prstGeom>
          </p:spPr>
        </p:pic>
        <p:sp>
          <p:nvSpPr>
            <p:cNvPr id="41" name="TextBox 40">
              <a:extLst>
                <a:ext uri="{FF2B5EF4-FFF2-40B4-BE49-F238E27FC236}">
                  <a16:creationId xmlns:a16="http://schemas.microsoft.com/office/drawing/2014/main" id="{C07A2BA7-FDC0-4C99-8756-18D4B20A9517}"/>
                </a:ext>
              </a:extLst>
            </p:cNvPr>
            <p:cNvSpPr txBox="1"/>
            <p:nvPr/>
          </p:nvSpPr>
          <p:spPr>
            <a:xfrm>
              <a:off x="9911297" y="4560237"/>
              <a:ext cx="2104857" cy="1323439"/>
            </a:xfrm>
            <a:prstGeom prst="rect">
              <a:avLst/>
            </a:prstGeom>
            <a:noFill/>
          </p:spPr>
          <p:txBody>
            <a:bodyPr wrap="square">
              <a:spAutoFit/>
            </a:bodyPr>
            <a:lstStyle/>
            <a:p>
              <a:pPr>
                <a:spcBef>
                  <a:spcPts val="600"/>
                </a:spcBef>
                <a:spcAft>
                  <a:spcPts val="600"/>
                </a:spcAft>
              </a:pPr>
              <a:r>
                <a:rPr lang="en-GB" sz="1600" dirty="0">
                  <a:solidFill>
                    <a:schemeClr val="accent3"/>
                  </a:solidFill>
                </a:rPr>
                <a:t>In leveraged finance, the expected rating of notes is High Yield (BB+ or below)</a:t>
              </a:r>
            </a:p>
          </p:txBody>
        </p:sp>
        <p:sp>
          <p:nvSpPr>
            <p:cNvPr id="4" name="Graphic 41" descr="Badge New with solid fill">
              <a:extLst>
                <a:ext uri="{FF2B5EF4-FFF2-40B4-BE49-F238E27FC236}">
                  <a16:creationId xmlns:a16="http://schemas.microsoft.com/office/drawing/2014/main" id="{B0C17CAA-295B-4039-BC83-4C342155469E}"/>
                </a:ext>
              </a:extLst>
            </p:cNvPr>
            <p:cNvSpPr/>
            <p:nvPr/>
          </p:nvSpPr>
          <p:spPr>
            <a:xfrm>
              <a:off x="9992258" y="4258515"/>
              <a:ext cx="258928" cy="258928"/>
            </a:xfrm>
            <a:custGeom>
              <a:avLst/>
              <a:gdLst>
                <a:gd name="connsiteX0" fmla="*/ 129464 w 258928"/>
                <a:gd name="connsiteY0" fmla="*/ 0 h 258928"/>
                <a:gd name="connsiteX1" fmla="*/ 0 w 258928"/>
                <a:gd name="connsiteY1" fmla="*/ 129464 h 258928"/>
                <a:gd name="connsiteX2" fmla="*/ 129464 w 258928"/>
                <a:gd name="connsiteY2" fmla="*/ 258929 h 258928"/>
                <a:gd name="connsiteX3" fmla="*/ 258929 w 258928"/>
                <a:gd name="connsiteY3" fmla="*/ 129464 h 258928"/>
                <a:gd name="connsiteX4" fmla="*/ 129464 w 258928"/>
                <a:gd name="connsiteY4" fmla="*/ 0 h 258928"/>
                <a:gd name="connsiteX5" fmla="*/ 181506 w 258928"/>
                <a:gd name="connsiteY5" fmla="*/ 201011 h 258928"/>
                <a:gd name="connsiteX6" fmla="*/ 129464 w 258928"/>
                <a:gd name="connsiteY6" fmla="*/ 164982 h 258928"/>
                <a:gd name="connsiteX7" fmla="*/ 77416 w 258928"/>
                <a:gd name="connsiteY7" fmla="*/ 201011 h 258928"/>
                <a:gd name="connsiteX8" fmla="*/ 95429 w 258928"/>
                <a:gd name="connsiteY8" fmla="*/ 140963 h 258928"/>
                <a:gd name="connsiteX9" fmla="*/ 49401 w 258928"/>
                <a:gd name="connsiteY9" fmla="*/ 100931 h 258928"/>
                <a:gd name="connsiteX10" fmla="*/ 109442 w 258928"/>
                <a:gd name="connsiteY10" fmla="*/ 100931 h 258928"/>
                <a:gd name="connsiteX11" fmla="*/ 129464 w 258928"/>
                <a:gd name="connsiteY11" fmla="*/ 40883 h 258928"/>
                <a:gd name="connsiteX12" fmla="*/ 149473 w 258928"/>
                <a:gd name="connsiteY12" fmla="*/ 100931 h 258928"/>
                <a:gd name="connsiteX13" fmla="*/ 209528 w 258928"/>
                <a:gd name="connsiteY13" fmla="*/ 100931 h 258928"/>
                <a:gd name="connsiteX14" fmla="*/ 163483 w 258928"/>
                <a:gd name="connsiteY14" fmla="*/ 140963 h 258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58928" h="258928">
                  <a:moveTo>
                    <a:pt x="129464" y="0"/>
                  </a:moveTo>
                  <a:cubicBezTo>
                    <a:pt x="57963" y="0"/>
                    <a:pt x="0" y="57963"/>
                    <a:pt x="0" y="129464"/>
                  </a:cubicBezTo>
                  <a:cubicBezTo>
                    <a:pt x="0" y="200966"/>
                    <a:pt x="57963" y="258929"/>
                    <a:pt x="129464" y="258929"/>
                  </a:cubicBezTo>
                  <a:cubicBezTo>
                    <a:pt x="200966" y="258929"/>
                    <a:pt x="258929" y="200966"/>
                    <a:pt x="258929" y="129464"/>
                  </a:cubicBezTo>
                  <a:cubicBezTo>
                    <a:pt x="258929" y="57963"/>
                    <a:pt x="200966" y="0"/>
                    <a:pt x="129464" y="0"/>
                  </a:cubicBezTo>
                  <a:close/>
                  <a:moveTo>
                    <a:pt x="181506" y="201011"/>
                  </a:moveTo>
                  <a:lnTo>
                    <a:pt x="129464" y="164982"/>
                  </a:lnTo>
                  <a:lnTo>
                    <a:pt x="77416" y="201011"/>
                  </a:lnTo>
                  <a:lnTo>
                    <a:pt x="95429" y="140963"/>
                  </a:lnTo>
                  <a:lnTo>
                    <a:pt x="49401" y="100931"/>
                  </a:lnTo>
                  <a:lnTo>
                    <a:pt x="109442" y="100931"/>
                  </a:lnTo>
                  <a:lnTo>
                    <a:pt x="129464" y="40883"/>
                  </a:lnTo>
                  <a:lnTo>
                    <a:pt x="149473" y="100931"/>
                  </a:lnTo>
                  <a:lnTo>
                    <a:pt x="209528" y="100931"/>
                  </a:lnTo>
                  <a:lnTo>
                    <a:pt x="163483" y="140963"/>
                  </a:lnTo>
                  <a:close/>
                </a:path>
              </a:pathLst>
            </a:custGeom>
            <a:solidFill>
              <a:schemeClr val="accent3"/>
            </a:solidFill>
            <a:ln w="3373" cap="flat">
              <a:noFill/>
              <a:prstDash val="solid"/>
              <a:miter/>
            </a:ln>
          </p:spPr>
          <p:txBody>
            <a:bodyPr rtlCol="0" anchor="ctr"/>
            <a:lstStyle/>
            <a:p>
              <a:endParaRPr lang="en-GB"/>
            </a:p>
          </p:txBody>
        </p:sp>
      </p:grpSp>
      <p:sp>
        <p:nvSpPr>
          <p:cNvPr id="2" name="Footer Placeholder 1">
            <a:extLst>
              <a:ext uri="{FF2B5EF4-FFF2-40B4-BE49-F238E27FC236}">
                <a16:creationId xmlns:a16="http://schemas.microsoft.com/office/drawing/2014/main" id="{029C6808-A250-4E69-AD16-63E3704FFE96}"/>
              </a:ext>
            </a:extLst>
          </p:cNvPr>
          <p:cNvSpPr>
            <a:spLocks noGrp="1"/>
          </p:cNvSpPr>
          <p:nvPr>
            <p:ph type="ftr" sz="quarter" idx="3"/>
          </p:nvPr>
        </p:nvSpPr>
        <p:spPr/>
        <p:txBody>
          <a:bodyPr/>
          <a:lstStyle/>
          <a:p>
            <a:r>
              <a:rPr lang="en-US" dirty="0"/>
              <a:t>© 2025 Financial Edge Training </a:t>
            </a:r>
          </a:p>
        </p:txBody>
      </p:sp>
      <p:sp>
        <p:nvSpPr>
          <p:cNvPr id="3" name="Slide Number Placeholder 2">
            <a:extLst>
              <a:ext uri="{FF2B5EF4-FFF2-40B4-BE49-F238E27FC236}">
                <a16:creationId xmlns:a16="http://schemas.microsoft.com/office/drawing/2014/main" id="{BD63E270-FF88-43C1-8951-0907CA66C118}"/>
              </a:ext>
            </a:extLst>
          </p:cNvPr>
          <p:cNvSpPr>
            <a:spLocks noGrp="1"/>
          </p:cNvSpPr>
          <p:nvPr>
            <p:ph type="sldNum" sz="quarter" idx="4"/>
          </p:nvPr>
        </p:nvSpPr>
        <p:spPr/>
        <p:txBody>
          <a:bodyPr/>
          <a:lstStyle/>
          <a:p>
            <a:fld id="{A150EB23-9872-4F54-B315-6C45A1D5BAA2}" type="slidenum">
              <a:rPr lang="en-US" smtClean="0"/>
              <a:pPr/>
              <a:t>3</a:t>
            </a:fld>
            <a:endParaRPr lang="en-US"/>
          </a:p>
        </p:txBody>
      </p:sp>
    </p:spTree>
    <p:extLst>
      <p:ext uri="{BB962C8B-B14F-4D97-AF65-F5344CB8AC3E}">
        <p14:creationId xmlns:p14="http://schemas.microsoft.com/office/powerpoint/2010/main" val="39980394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14:presetBounceEnd="60000">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14:bounceEnd="60000">
                                          <p:cBhvr additive="base">
                                            <p:cTn id="7" dur="500" fill="hold"/>
                                            <p:tgtEl>
                                              <p:spTgt spid="9"/>
                                            </p:tgtEl>
                                            <p:attrNameLst>
                                              <p:attrName>ppt_x</p:attrName>
                                            </p:attrNameLst>
                                          </p:cBhvr>
                                          <p:tavLst>
                                            <p:tav tm="0">
                                              <p:val>
                                                <p:strVal val="#ppt_x"/>
                                              </p:val>
                                            </p:tav>
                                            <p:tav tm="100000">
                                              <p:val>
                                                <p:strVal val="#ppt_x"/>
                                              </p:val>
                                            </p:tav>
                                          </p:tavLst>
                                        </p:anim>
                                        <p:anim calcmode="lin" valueType="num" p14:bounceEnd="60000">
                                          <p:cBhvr additive="base">
                                            <p:cTn id="8" dur="500" fill="hold"/>
                                            <p:tgtEl>
                                              <p:spTgt spid="9"/>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14:presetBounceEnd="60000">
                                      <p:stCondLst>
                                        <p:cond delay="0"/>
                                      </p:stCondLst>
                                      <p:childTnLst>
                                        <p:set>
                                          <p:cBhvr>
                                            <p:cTn id="10" dur="1" fill="hold">
                                              <p:stCondLst>
                                                <p:cond delay="0"/>
                                              </p:stCondLst>
                                            </p:cTn>
                                            <p:tgtEl>
                                              <p:spTgt spid="11"/>
                                            </p:tgtEl>
                                            <p:attrNameLst>
                                              <p:attrName>style.visibility</p:attrName>
                                            </p:attrNameLst>
                                          </p:cBhvr>
                                          <p:to>
                                            <p:strVal val="visible"/>
                                          </p:to>
                                        </p:set>
                                        <p:anim calcmode="lin" valueType="num" p14:bounceEnd="60000">
                                          <p:cBhvr additive="base">
                                            <p:cTn id="11" dur="500" fill="hold"/>
                                            <p:tgtEl>
                                              <p:spTgt spid="11"/>
                                            </p:tgtEl>
                                            <p:attrNameLst>
                                              <p:attrName>ppt_x</p:attrName>
                                            </p:attrNameLst>
                                          </p:cBhvr>
                                          <p:tavLst>
                                            <p:tav tm="0">
                                              <p:val>
                                                <p:strVal val="#ppt_x"/>
                                              </p:val>
                                            </p:tav>
                                            <p:tav tm="100000">
                                              <p:val>
                                                <p:strVal val="#ppt_x"/>
                                              </p:val>
                                            </p:tav>
                                          </p:tavLst>
                                        </p:anim>
                                        <p:anim calcmode="lin" valueType="num" p14:bounceEnd="60000">
                                          <p:cBhvr additive="base">
                                            <p:cTn id="1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14:presetBounceEnd="60000">
                                      <p:stCondLst>
                                        <p:cond delay="0"/>
                                      </p:stCondLst>
                                      <p:childTnLst>
                                        <p:set>
                                          <p:cBhvr>
                                            <p:cTn id="16" dur="1" fill="hold">
                                              <p:stCondLst>
                                                <p:cond delay="0"/>
                                              </p:stCondLst>
                                            </p:cTn>
                                            <p:tgtEl>
                                              <p:spTgt spid="22"/>
                                            </p:tgtEl>
                                            <p:attrNameLst>
                                              <p:attrName>style.visibility</p:attrName>
                                            </p:attrNameLst>
                                          </p:cBhvr>
                                          <p:to>
                                            <p:strVal val="visible"/>
                                          </p:to>
                                        </p:set>
                                        <p:anim calcmode="lin" valueType="num" p14:bounceEnd="60000">
                                          <p:cBhvr additive="base">
                                            <p:cTn id="17" dur="500" fill="hold"/>
                                            <p:tgtEl>
                                              <p:spTgt spid="22"/>
                                            </p:tgtEl>
                                            <p:attrNameLst>
                                              <p:attrName>ppt_x</p:attrName>
                                            </p:attrNameLst>
                                          </p:cBhvr>
                                          <p:tavLst>
                                            <p:tav tm="0">
                                              <p:val>
                                                <p:strVal val="#ppt_x"/>
                                              </p:val>
                                            </p:tav>
                                            <p:tav tm="100000">
                                              <p:val>
                                                <p:strVal val="#ppt_x"/>
                                              </p:val>
                                            </p:tav>
                                          </p:tavLst>
                                        </p:anim>
                                        <p:anim calcmode="lin" valueType="num" p14:bounceEnd="60000">
                                          <p:cBhvr additive="base">
                                            <p:cTn id="1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14:presetBounceEnd="60000">
                                      <p:stCondLst>
                                        <p:cond delay="0"/>
                                      </p:stCondLst>
                                      <p:childTnLst>
                                        <p:set>
                                          <p:cBhvr>
                                            <p:cTn id="22" dur="1" fill="hold">
                                              <p:stCondLst>
                                                <p:cond delay="0"/>
                                              </p:stCondLst>
                                            </p:cTn>
                                            <p:tgtEl>
                                              <p:spTgt spid="18"/>
                                            </p:tgtEl>
                                            <p:attrNameLst>
                                              <p:attrName>style.visibility</p:attrName>
                                            </p:attrNameLst>
                                          </p:cBhvr>
                                          <p:to>
                                            <p:strVal val="visible"/>
                                          </p:to>
                                        </p:set>
                                        <p:anim calcmode="lin" valueType="num" p14:bounceEnd="60000">
                                          <p:cBhvr additive="base">
                                            <p:cTn id="23" dur="500" fill="hold"/>
                                            <p:tgtEl>
                                              <p:spTgt spid="18"/>
                                            </p:tgtEl>
                                            <p:attrNameLst>
                                              <p:attrName>ppt_x</p:attrName>
                                            </p:attrNameLst>
                                          </p:cBhvr>
                                          <p:tavLst>
                                            <p:tav tm="0">
                                              <p:val>
                                                <p:strVal val="#ppt_x"/>
                                              </p:val>
                                            </p:tav>
                                            <p:tav tm="100000">
                                              <p:val>
                                                <p:strVal val="#ppt_x"/>
                                              </p:val>
                                            </p:tav>
                                          </p:tavLst>
                                        </p:anim>
                                        <p:anim calcmode="lin" valueType="num" p14:bounceEnd="60000">
                                          <p:cBhvr additive="base">
                                            <p:cTn id="2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14:presetBounceEnd="60000">
                                      <p:stCondLst>
                                        <p:cond delay="0"/>
                                      </p:stCondLst>
                                      <p:childTnLst>
                                        <p:set>
                                          <p:cBhvr>
                                            <p:cTn id="28" dur="1" fill="hold">
                                              <p:stCondLst>
                                                <p:cond delay="0"/>
                                              </p:stCondLst>
                                            </p:cTn>
                                            <p:tgtEl>
                                              <p:spTgt spid="28"/>
                                            </p:tgtEl>
                                            <p:attrNameLst>
                                              <p:attrName>style.visibility</p:attrName>
                                            </p:attrNameLst>
                                          </p:cBhvr>
                                          <p:to>
                                            <p:strVal val="visible"/>
                                          </p:to>
                                        </p:set>
                                        <p:anim calcmode="lin" valueType="num" p14:bounceEnd="60000">
                                          <p:cBhvr additive="base">
                                            <p:cTn id="29" dur="500" fill="hold"/>
                                            <p:tgtEl>
                                              <p:spTgt spid="28"/>
                                            </p:tgtEl>
                                            <p:attrNameLst>
                                              <p:attrName>ppt_x</p:attrName>
                                            </p:attrNameLst>
                                          </p:cBhvr>
                                          <p:tavLst>
                                            <p:tav tm="0">
                                              <p:val>
                                                <p:strVal val="#ppt_x"/>
                                              </p:val>
                                            </p:tav>
                                            <p:tav tm="100000">
                                              <p:val>
                                                <p:strVal val="#ppt_x"/>
                                              </p:val>
                                            </p:tav>
                                          </p:tavLst>
                                        </p:anim>
                                        <p:anim calcmode="lin" valueType="num" p14:bounceEnd="60000">
                                          <p:cBhvr additive="base">
                                            <p:cTn id="30" dur="500" fill="hold"/>
                                            <p:tgtEl>
                                              <p:spTgt spid="28"/>
                                            </p:tgtEl>
                                            <p:attrNameLst>
                                              <p:attrName>ppt_y</p:attrName>
                                            </p:attrNameLst>
                                          </p:cBhvr>
                                          <p:tavLst>
                                            <p:tav tm="0">
                                              <p:val>
                                                <p:strVal val="1+#ppt_h/2"/>
                                              </p:val>
                                            </p:tav>
                                            <p:tav tm="100000">
                                              <p:val>
                                                <p:strVal val="#ppt_y"/>
                                              </p:val>
                                            </p:tav>
                                          </p:tavLst>
                                        </p:anim>
                                      </p:childTnLst>
                                    </p:cTn>
                                  </p:par>
                                </p:childTnLst>
                              </p:cTn>
                            </p:par>
                            <p:par>
                              <p:cTn id="31" fill="hold">
                                <p:stCondLst>
                                  <p:cond delay="500"/>
                                </p:stCondLst>
                                <p:childTnLst>
                                  <p:par>
                                    <p:cTn id="32" presetID="2" presetClass="entr" presetSubtype="4" fill="hold" grpId="0" nodeType="afterEffect" p14:presetBounceEnd="60000">
                                      <p:stCondLst>
                                        <p:cond delay="0"/>
                                      </p:stCondLst>
                                      <p:childTnLst>
                                        <p:set>
                                          <p:cBhvr>
                                            <p:cTn id="33" dur="1" fill="hold">
                                              <p:stCondLst>
                                                <p:cond delay="0"/>
                                              </p:stCondLst>
                                            </p:cTn>
                                            <p:tgtEl>
                                              <p:spTgt spid="29"/>
                                            </p:tgtEl>
                                            <p:attrNameLst>
                                              <p:attrName>style.visibility</p:attrName>
                                            </p:attrNameLst>
                                          </p:cBhvr>
                                          <p:to>
                                            <p:strVal val="visible"/>
                                          </p:to>
                                        </p:set>
                                        <p:anim calcmode="lin" valueType="num" p14:bounceEnd="60000">
                                          <p:cBhvr additive="base">
                                            <p:cTn id="34" dur="500" fill="hold"/>
                                            <p:tgtEl>
                                              <p:spTgt spid="29"/>
                                            </p:tgtEl>
                                            <p:attrNameLst>
                                              <p:attrName>ppt_x</p:attrName>
                                            </p:attrNameLst>
                                          </p:cBhvr>
                                          <p:tavLst>
                                            <p:tav tm="0">
                                              <p:val>
                                                <p:strVal val="#ppt_x"/>
                                              </p:val>
                                            </p:tav>
                                            <p:tav tm="100000">
                                              <p:val>
                                                <p:strVal val="#ppt_x"/>
                                              </p:val>
                                            </p:tav>
                                          </p:tavLst>
                                        </p:anim>
                                        <p:anim calcmode="lin" valueType="num" p14:bounceEnd="60000">
                                          <p:cBhvr additive="base">
                                            <p:cTn id="35" dur="500" fill="hold"/>
                                            <p:tgtEl>
                                              <p:spTgt spid="29"/>
                                            </p:tgtEl>
                                            <p:attrNameLst>
                                              <p:attrName>ppt_y</p:attrName>
                                            </p:attrNameLst>
                                          </p:cBhvr>
                                          <p:tavLst>
                                            <p:tav tm="0">
                                              <p:val>
                                                <p:strVal val="1+#ppt_h/2"/>
                                              </p:val>
                                            </p:tav>
                                            <p:tav tm="100000">
                                              <p:val>
                                                <p:strVal val="#ppt_y"/>
                                              </p:val>
                                            </p:tav>
                                          </p:tavLst>
                                        </p:anim>
                                      </p:childTnLst>
                                    </p:cTn>
                                  </p:par>
                                </p:childTnLst>
                              </p:cTn>
                            </p:par>
                            <p:par>
                              <p:cTn id="36" fill="hold">
                                <p:stCondLst>
                                  <p:cond delay="1000"/>
                                </p:stCondLst>
                                <p:childTnLst>
                                  <p:par>
                                    <p:cTn id="37" presetID="2" presetClass="entr" presetSubtype="4" fill="hold" grpId="0" nodeType="afterEffect" p14:presetBounceEnd="60000">
                                      <p:stCondLst>
                                        <p:cond delay="0"/>
                                      </p:stCondLst>
                                      <p:childTnLst>
                                        <p:set>
                                          <p:cBhvr>
                                            <p:cTn id="38" dur="1" fill="hold">
                                              <p:stCondLst>
                                                <p:cond delay="0"/>
                                              </p:stCondLst>
                                            </p:cTn>
                                            <p:tgtEl>
                                              <p:spTgt spid="30"/>
                                            </p:tgtEl>
                                            <p:attrNameLst>
                                              <p:attrName>style.visibility</p:attrName>
                                            </p:attrNameLst>
                                          </p:cBhvr>
                                          <p:to>
                                            <p:strVal val="visible"/>
                                          </p:to>
                                        </p:set>
                                        <p:anim calcmode="lin" valueType="num" p14:bounceEnd="60000">
                                          <p:cBhvr additive="base">
                                            <p:cTn id="39" dur="500" fill="hold"/>
                                            <p:tgtEl>
                                              <p:spTgt spid="30"/>
                                            </p:tgtEl>
                                            <p:attrNameLst>
                                              <p:attrName>ppt_x</p:attrName>
                                            </p:attrNameLst>
                                          </p:cBhvr>
                                          <p:tavLst>
                                            <p:tav tm="0">
                                              <p:val>
                                                <p:strVal val="#ppt_x"/>
                                              </p:val>
                                            </p:tav>
                                            <p:tav tm="100000">
                                              <p:val>
                                                <p:strVal val="#ppt_x"/>
                                              </p:val>
                                            </p:tav>
                                          </p:tavLst>
                                        </p:anim>
                                        <p:anim calcmode="lin" valueType="num" p14:bounceEnd="60000">
                                          <p:cBhvr additive="base">
                                            <p:cTn id="40" dur="500" fill="hold"/>
                                            <p:tgtEl>
                                              <p:spTgt spid="30"/>
                                            </p:tgtEl>
                                            <p:attrNameLst>
                                              <p:attrName>ppt_y</p:attrName>
                                            </p:attrNameLst>
                                          </p:cBhvr>
                                          <p:tavLst>
                                            <p:tav tm="0">
                                              <p:val>
                                                <p:strVal val="1+#ppt_h/2"/>
                                              </p:val>
                                            </p:tav>
                                            <p:tav tm="100000">
                                              <p:val>
                                                <p:strVal val="#ppt_y"/>
                                              </p:val>
                                            </p:tav>
                                          </p:tavLst>
                                        </p:anim>
                                      </p:childTnLst>
                                    </p:cTn>
                                  </p:par>
                                </p:childTnLst>
                              </p:cTn>
                            </p:par>
                            <p:par>
                              <p:cTn id="41" fill="hold">
                                <p:stCondLst>
                                  <p:cond delay="1500"/>
                                </p:stCondLst>
                                <p:childTnLst>
                                  <p:par>
                                    <p:cTn id="42" presetID="2" presetClass="entr" presetSubtype="4" fill="hold" grpId="0" nodeType="afterEffect" p14:presetBounceEnd="60000">
                                      <p:stCondLst>
                                        <p:cond delay="0"/>
                                      </p:stCondLst>
                                      <p:childTnLst>
                                        <p:set>
                                          <p:cBhvr>
                                            <p:cTn id="43" dur="1" fill="hold">
                                              <p:stCondLst>
                                                <p:cond delay="0"/>
                                              </p:stCondLst>
                                            </p:cTn>
                                            <p:tgtEl>
                                              <p:spTgt spid="31"/>
                                            </p:tgtEl>
                                            <p:attrNameLst>
                                              <p:attrName>style.visibility</p:attrName>
                                            </p:attrNameLst>
                                          </p:cBhvr>
                                          <p:to>
                                            <p:strVal val="visible"/>
                                          </p:to>
                                        </p:set>
                                        <p:anim calcmode="lin" valueType="num" p14:bounceEnd="60000">
                                          <p:cBhvr additive="base">
                                            <p:cTn id="44" dur="500" fill="hold"/>
                                            <p:tgtEl>
                                              <p:spTgt spid="31"/>
                                            </p:tgtEl>
                                            <p:attrNameLst>
                                              <p:attrName>ppt_x</p:attrName>
                                            </p:attrNameLst>
                                          </p:cBhvr>
                                          <p:tavLst>
                                            <p:tav tm="0">
                                              <p:val>
                                                <p:strVal val="#ppt_x"/>
                                              </p:val>
                                            </p:tav>
                                            <p:tav tm="100000">
                                              <p:val>
                                                <p:strVal val="#ppt_x"/>
                                              </p:val>
                                            </p:tav>
                                          </p:tavLst>
                                        </p:anim>
                                        <p:anim calcmode="lin" valueType="num" p14:bounceEnd="60000">
                                          <p:cBhvr additive="base">
                                            <p:cTn id="45" dur="500" fill="hold"/>
                                            <p:tgtEl>
                                              <p:spTgt spid="31"/>
                                            </p:tgtEl>
                                            <p:attrNameLst>
                                              <p:attrName>ppt_y</p:attrName>
                                            </p:attrNameLst>
                                          </p:cBhvr>
                                          <p:tavLst>
                                            <p:tav tm="0">
                                              <p:val>
                                                <p:strVal val="1+#ppt_h/2"/>
                                              </p:val>
                                            </p:tav>
                                            <p:tav tm="100000">
                                              <p:val>
                                                <p:strVal val="#ppt_y"/>
                                              </p:val>
                                            </p:tav>
                                          </p:tavLst>
                                        </p:anim>
                                      </p:childTnLst>
                                    </p:cTn>
                                  </p:par>
                                </p:childTnLst>
                              </p:cTn>
                            </p:par>
                            <p:par>
                              <p:cTn id="46" fill="hold">
                                <p:stCondLst>
                                  <p:cond delay="2000"/>
                                </p:stCondLst>
                                <p:childTnLst>
                                  <p:par>
                                    <p:cTn id="47" presetID="2" presetClass="entr" presetSubtype="4" fill="hold" grpId="0" nodeType="afterEffect" p14:presetBounceEnd="60000">
                                      <p:stCondLst>
                                        <p:cond delay="0"/>
                                      </p:stCondLst>
                                      <p:childTnLst>
                                        <p:set>
                                          <p:cBhvr>
                                            <p:cTn id="48" dur="1" fill="hold">
                                              <p:stCondLst>
                                                <p:cond delay="0"/>
                                              </p:stCondLst>
                                            </p:cTn>
                                            <p:tgtEl>
                                              <p:spTgt spid="32"/>
                                            </p:tgtEl>
                                            <p:attrNameLst>
                                              <p:attrName>style.visibility</p:attrName>
                                            </p:attrNameLst>
                                          </p:cBhvr>
                                          <p:to>
                                            <p:strVal val="visible"/>
                                          </p:to>
                                        </p:set>
                                        <p:anim calcmode="lin" valueType="num" p14:bounceEnd="60000">
                                          <p:cBhvr additive="base">
                                            <p:cTn id="49" dur="500" fill="hold"/>
                                            <p:tgtEl>
                                              <p:spTgt spid="32"/>
                                            </p:tgtEl>
                                            <p:attrNameLst>
                                              <p:attrName>ppt_x</p:attrName>
                                            </p:attrNameLst>
                                          </p:cBhvr>
                                          <p:tavLst>
                                            <p:tav tm="0">
                                              <p:val>
                                                <p:strVal val="#ppt_x"/>
                                              </p:val>
                                            </p:tav>
                                            <p:tav tm="100000">
                                              <p:val>
                                                <p:strVal val="#ppt_x"/>
                                              </p:val>
                                            </p:tav>
                                          </p:tavLst>
                                        </p:anim>
                                        <p:anim calcmode="lin" valueType="num" p14:bounceEnd="60000">
                                          <p:cBhvr additive="base">
                                            <p:cTn id="50" dur="500" fill="hold"/>
                                            <p:tgtEl>
                                              <p:spTgt spid="32"/>
                                            </p:tgtEl>
                                            <p:attrNameLst>
                                              <p:attrName>ppt_y</p:attrName>
                                            </p:attrNameLst>
                                          </p:cBhvr>
                                          <p:tavLst>
                                            <p:tav tm="0">
                                              <p:val>
                                                <p:strVal val="1+#ppt_h/2"/>
                                              </p:val>
                                            </p:tav>
                                            <p:tav tm="100000">
                                              <p:val>
                                                <p:strVal val="#ppt_y"/>
                                              </p:val>
                                            </p:tav>
                                          </p:tavLst>
                                        </p:anim>
                                      </p:childTnLst>
                                    </p:cTn>
                                  </p:par>
                                </p:childTnLst>
                              </p:cTn>
                            </p:par>
                            <p:par>
                              <p:cTn id="51" fill="hold">
                                <p:stCondLst>
                                  <p:cond delay="2500"/>
                                </p:stCondLst>
                                <p:childTnLst>
                                  <p:par>
                                    <p:cTn id="52" presetID="2" presetClass="entr" presetSubtype="4" fill="hold" grpId="0" nodeType="afterEffect" p14:presetBounceEnd="60000">
                                      <p:stCondLst>
                                        <p:cond delay="0"/>
                                      </p:stCondLst>
                                      <p:childTnLst>
                                        <p:set>
                                          <p:cBhvr>
                                            <p:cTn id="53" dur="1" fill="hold">
                                              <p:stCondLst>
                                                <p:cond delay="0"/>
                                              </p:stCondLst>
                                            </p:cTn>
                                            <p:tgtEl>
                                              <p:spTgt spid="33"/>
                                            </p:tgtEl>
                                            <p:attrNameLst>
                                              <p:attrName>style.visibility</p:attrName>
                                            </p:attrNameLst>
                                          </p:cBhvr>
                                          <p:to>
                                            <p:strVal val="visible"/>
                                          </p:to>
                                        </p:set>
                                        <p:anim calcmode="lin" valueType="num" p14:bounceEnd="60000">
                                          <p:cBhvr additive="base">
                                            <p:cTn id="54" dur="500" fill="hold"/>
                                            <p:tgtEl>
                                              <p:spTgt spid="33"/>
                                            </p:tgtEl>
                                            <p:attrNameLst>
                                              <p:attrName>ppt_x</p:attrName>
                                            </p:attrNameLst>
                                          </p:cBhvr>
                                          <p:tavLst>
                                            <p:tav tm="0">
                                              <p:val>
                                                <p:strVal val="#ppt_x"/>
                                              </p:val>
                                            </p:tav>
                                            <p:tav tm="100000">
                                              <p:val>
                                                <p:strVal val="#ppt_x"/>
                                              </p:val>
                                            </p:tav>
                                          </p:tavLst>
                                        </p:anim>
                                        <p:anim calcmode="lin" valueType="num" p14:bounceEnd="60000">
                                          <p:cBhvr additive="base">
                                            <p:cTn id="55" dur="500" fill="hold"/>
                                            <p:tgtEl>
                                              <p:spTgt spid="33"/>
                                            </p:tgtEl>
                                            <p:attrNameLst>
                                              <p:attrName>ppt_y</p:attrName>
                                            </p:attrNameLst>
                                          </p:cBhvr>
                                          <p:tavLst>
                                            <p:tav tm="0">
                                              <p:val>
                                                <p:strVal val="1+#ppt_h/2"/>
                                              </p:val>
                                            </p:tav>
                                            <p:tav tm="100000">
                                              <p:val>
                                                <p:strVal val="#ppt_y"/>
                                              </p:val>
                                            </p:tav>
                                          </p:tavLst>
                                        </p:anim>
                                      </p:childTnLst>
                                    </p:cTn>
                                  </p:par>
                                </p:childTnLst>
                              </p:cTn>
                            </p:par>
                            <p:par>
                              <p:cTn id="56" fill="hold">
                                <p:stCondLst>
                                  <p:cond delay="3000"/>
                                </p:stCondLst>
                                <p:childTnLst>
                                  <p:par>
                                    <p:cTn id="57" presetID="2" presetClass="entr" presetSubtype="4" fill="hold" nodeType="afterEffect" p14:presetBounceEnd="85714">
                                      <p:stCondLst>
                                        <p:cond delay="0"/>
                                      </p:stCondLst>
                                      <p:childTnLst>
                                        <p:set>
                                          <p:cBhvr>
                                            <p:cTn id="58" dur="1" fill="hold">
                                              <p:stCondLst>
                                                <p:cond delay="0"/>
                                              </p:stCondLst>
                                            </p:cTn>
                                            <p:tgtEl>
                                              <p:spTgt spid="6"/>
                                            </p:tgtEl>
                                            <p:attrNameLst>
                                              <p:attrName>style.visibility</p:attrName>
                                            </p:attrNameLst>
                                          </p:cBhvr>
                                          <p:to>
                                            <p:strVal val="visible"/>
                                          </p:to>
                                        </p:set>
                                        <p:anim calcmode="lin" valueType="num" p14:bounceEnd="85714">
                                          <p:cBhvr additive="base">
                                            <p:cTn id="59" dur="500" fill="hold"/>
                                            <p:tgtEl>
                                              <p:spTgt spid="6"/>
                                            </p:tgtEl>
                                            <p:attrNameLst>
                                              <p:attrName>ppt_x</p:attrName>
                                            </p:attrNameLst>
                                          </p:cBhvr>
                                          <p:tavLst>
                                            <p:tav tm="0">
                                              <p:val>
                                                <p:strVal val="#ppt_x"/>
                                              </p:val>
                                            </p:tav>
                                            <p:tav tm="100000">
                                              <p:val>
                                                <p:strVal val="#ppt_x"/>
                                              </p:val>
                                            </p:tav>
                                          </p:tavLst>
                                        </p:anim>
                                        <p:anim calcmode="lin" valueType="num" p14:bounceEnd="85714">
                                          <p:cBhvr additive="base">
                                            <p:cTn id="6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22" grpId="0" animBg="1"/>
          <p:bldP spid="28" grpId="0" animBg="1"/>
          <p:bldP spid="29" grpId="0" animBg="1"/>
          <p:bldP spid="30" grpId="0" animBg="1"/>
          <p:bldP spid="31" grpId="0" animBg="1"/>
          <p:bldP spid="32" grpId="0" animBg="1"/>
          <p:bldP spid="33" grpId="0" animBg="1"/>
        </p:bldLst>
      </p:timing>
    </mc:Choice>
    <mc:Fallback xmlns="">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anim calcmode="lin" valueType="num">
                                          <p:cBhvr additive="base">
                                            <p:cTn id="11" dur="500" fill="hold"/>
                                            <p:tgtEl>
                                              <p:spTgt spid="11"/>
                                            </p:tgtEl>
                                            <p:attrNameLst>
                                              <p:attrName>ppt_x</p:attrName>
                                            </p:attrNameLst>
                                          </p:cBhvr>
                                          <p:tavLst>
                                            <p:tav tm="0">
                                              <p:val>
                                                <p:strVal val="#ppt_x"/>
                                              </p:val>
                                            </p:tav>
                                            <p:tav tm="100000">
                                              <p:val>
                                                <p:strVal val="#ppt_x"/>
                                              </p:val>
                                            </p:tav>
                                          </p:tavLst>
                                        </p:anim>
                                        <p:anim calcmode="lin" valueType="num">
                                          <p:cBhvr additive="base">
                                            <p:cTn id="1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anim calcmode="lin" valueType="num">
                                          <p:cBhvr additive="base">
                                            <p:cTn id="17" dur="500" fill="hold"/>
                                            <p:tgtEl>
                                              <p:spTgt spid="22"/>
                                            </p:tgtEl>
                                            <p:attrNameLst>
                                              <p:attrName>ppt_x</p:attrName>
                                            </p:attrNameLst>
                                          </p:cBhvr>
                                          <p:tavLst>
                                            <p:tav tm="0">
                                              <p:val>
                                                <p:strVal val="#ppt_x"/>
                                              </p:val>
                                            </p:tav>
                                            <p:tav tm="100000">
                                              <p:val>
                                                <p:strVal val="#ppt_x"/>
                                              </p:val>
                                            </p:tav>
                                          </p:tavLst>
                                        </p:anim>
                                        <p:anim calcmode="lin" valueType="num">
                                          <p:cBhvr additive="base">
                                            <p:cTn id="1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18"/>
                                            </p:tgtEl>
                                            <p:attrNameLst>
                                              <p:attrName>style.visibility</p:attrName>
                                            </p:attrNameLst>
                                          </p:cBhvr>
                                          <p:to>
                                            <p:strVal val="visible"/>
                                          </p:to>
                                        </p:set>
                                        <p:anim calcmode="lin" valueType="num">
                                          <p:cBhvr additive="base">
                                            <p:cTn id="23" dur="500" fill="hold"/>
                                            <p:tgtEl>
                                              <p:spTgt spid="18"/>
                                            </p:tgtEl>
                                            <p:attrNameLst>
                                              <p:attrName>ppt_x</p:attrName>
                                            </p:attrNameLst>
                                          </p:cBhvr>
                                          <p:tavLst>
                                            <p:tav tm="0">
                                              <p:val>
                                                <p:strVal val="#ppt_x"/>
                                              </p:val>
                                            </p:tav>
                                            <p:tav tm="100000">
                                              <p:val>
                                                <p:strVal val="#ppt_x"/>
                                              </p:val>
                                            </p:tav>
                                          </p:tavLst>
                                        </p:anim>
                                        <p:anim calcmode="lin" valueType="num">
                                          <p:cBhvr additive="base">
                                            <p:cTn id="2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8"/>
                                            </p:tgtEl>
                                            <p:attrNameLst>
                                              <p:attrName>style.visibility</p:attrName>
                                            </p:attrNameLst>
                                          </p:cBhvr>
                                          <p:to>
                                            <p:strVal val="visible"/>
                                          </p:to>
                                        </p:set>
                                        <p:anim calcmode="lin" valueType="num">
                                          <p:cBhvr additive="base">
                                            <p:cTn id="29" dur="500" fill="hold"/>
                                            <p:tgtEl>
                                              <p:spTgt spid="28"/>
                                            </p:tgtEl>
                                            <p:attrNameLst>
                                              <p:attrName>ppt_x</p:attrName>
                                            </p:attrNameLst>
                                          </p:cBhvr>
                                          <p:tavLst>
                                            <p:tav tm="0">
                                              <p:val>
                                                <p:strVal val="#ppt_x"/>
                                              </p:val>
                                            </p:tav>
                                            <p:tav tm="100000">
                                              <p:val>
                                                <p:strVal val="#ppt_x"/>
                                              </p:val>
                                            </p:tav>
                                          </p:tavLst>
                                        </p:anim>
                                        <p:anim calcmode="lin" valueType="num">
                                          <p:cBhvr additive="base">
                                            <p:cTn id="30" dur="500" fill="hold"/>
                                            <p:tgtEl>
                                              <p:spTgt spid="28"/>
                                            </p:tgtEl>
                                            <p:attrNameLst>
                                              <p:attrName>ppt_y</p:attrName>
                                            </p:attrNameLst>
                                          </p:cBhvr>
                                          <p:tavLst>
                                            <p:tav tm="0">
                                              <p:val>
                                                <p:strVal val="1+#ppt_h/2"/>
                                              </p:val>
                                            </p:tav>
                                            <p:tav tm="100000">
                                              <p:val>
                                                <p:strVal val="#ppt_y"/>
                                              </p:val>
                                            </p:tav>
                                          </p:tavLst>
                                        </p:anim>
                                      </p:childTnLst>
                                    </p:cTn>
                                  </p:par>
                                </p:childTnLst>
                              </p:cTn>
                            </p:par>
                            <p:par>
                              <p:cTn id="31" fill="hold">
                                <p:stCondLst>
                                  <p:cond delay="500"/>
                                </p:stCondLst>
                                <p:childTnLst>
                                  <p:par>
                                    <p:cTn id="32" presetID="2" presetClass="entr" presetSubtype="4" fill="hold" grpId="0" nodeType="afterEffect">
                                      <p:stCondLst>
                                        <p:cond delay="0"/>
                                      </p:stCondLst>
                                      <p:childTnLst>
                                        <p:set>
                                          <p:cBhvr>
                                            <p:cTn id="33" dur="1" fill="hold">
                                              <p:stCondLst>
                                                <p:cond delay="0"/>
                                              </p:stCondLst>
                                            </p:cTn>
                                            <p:tgtEl>
                                              <p:spTgt spid="29"/>
                                            </p:tgtEl>
                                            <p:attrNameLst>
                                              <p:attrName>style.visibility</p:attrName>
                                            </p:attrNameLst>
                                          </p:cBhvr>
                                          <p:to>
                                            <p:strVal val="visible"/>
                                          </p:to>
                                        </p:set>
                                        <p:anim calcmode="lin" valueType="num">
                                          <p:cBhvr additive="base">
                                            <p:cTn id="34" dur="500" fill="hold"/>
                                            <p:tgtEl>
                                              <p:spTgt spid="29"/>
                                            </p:tgtEl>
                                            <p:attrNameLst>
                                              <p:attrName>ppt_x</p:attrName>
                                            </p:attrNameLst>
                                          </p:cBhvr>
                                          <p:tavLst>
                                            <p:tav tm="0">
                                              <p:val>
                                                <p:strVal val="#ppt_x"/>
                                              </p:val>
                                            </p:tav>
                                            <p:tav tm="100000">
                                              <p:val>
                                                <p:strVal val="#ppt_x"/>
                                              </p:val>
                                            </p:tav>
                                          </p:tavLst>
                                        </p:anim>
                                        <p:anim calcmode="lin" valueType="num">
                                          <p:cBhvr additive="base">
                                            <p:cTn id="35" dur="500" fill="hold"/>
                                            <p:tgtEl>
                                              <p:spTgt spid="29"/>
                                            </p:tgtEl>
                                            <p:attrNameLst>
                                              <p:attrName>ppt_y</p:attrName>
                                            </p:attrNameLst>
                                          </p:cBhvr>
                                          <p:tavLst>
                                            <p:tav tm="0">
                                              <p:val>
                                                <p:strVal val="1+#ppt_h/2"/>
                                              </p:val>
                                            </p:tav>
                                            <p:tav tm="100000">
                                              <p:val>
                                                <p:strVal val="#ppt_y"/>
                                              </p:val>
                                            </p:tav>
                                          </p:tavLst>
                                        </p:anim>
                                      </p:childTnLst>
                                    </p:cTn>
                                  </p:par>
                                </p:childTnLst>
                              </p:cTn>
                            </p:par>
                            <p:par>
                              <p:cTn id="36" fill="hold">
                                <p:stCondLst>
                                  <p:cond delay="1000"/>
                                </p:stCondLst>
                                <p:childTnLst>
                                  <p:par>
                                    <p:cTn id="37" presetID="2" presetClass="entr" presetSubtype="4" fill="hold" grpId="0" nodeType="afterEffect">
                                      <p:stCondLst>
                                        <p:cond delay="0"/>
                                      </p:stCondLst>
                                      <p:childTnLst>
                                        <p:set>
                                          <p:cBhvr>
                                            <p:cTn id="38" dur="1" fill="hold">
                                              <p:stCondLst>
                                                <p:cond delay="0"/>
                                              </p:stCondLst>
                                            </p:cTn>
                                            <p:tgtEl>
                                              <p:spTgt spid="30"/>
                                            </p:tgtEl>
                                            <p:attrNameLst>
                                              <p:attrName>style.visibility</p:attrName>
                                            </p:attrNameLst>
                                          </p:cBhvr>
                                          <p:to>
                                            <p:strVal val="visible"/>
                                          </p:to>
                                        </p:set>
                                        <p:anim calcmode="lin" valueType="num">
                                          <p:cBhvr additive="base">
                                            <p:cTn id="39" dur="500" fill="hold"/>
                                            <p:tgtEl>
                                              <p:spTgt spid="30"/>
                                            </p:tgtEl>
                                            <p:attrNameLst>
                                              <p:attrName>ppt_x</p:attrName>
                                            </p:attrNameLst>
                                          </p:cBhvr>
                                          <p:tavLst>
                                            <p:tav tm="0">
                                              <p:val>
                                                <p:strVal val="#ppt_x"/>
                                              </p:val>
                                            </p:tav>
                                            <p:tav tm="100000">
                                              <p:val>
                                                <p:strVal val="#ppt_x"/>
                                              </p:val>
                                            </p:tav>
                                          </p:tavLst>
                                        </p:anim>
                                        <p:anim calcmode="lin" valueType="num">
                                          <p:cBhvr additive="base">
                                            <p:cTn id="40" dur="500" fill="hold"/>
                                            <p:tgtEl>
                                              <p:spTgt spid="30"/>
                                            </p:tgtEl>
                                            <p:attrNameLst>
                                              <p:attrName>ppt_y</p:attrName>
                                            </p:attrNameLst>
                                          </p:cBhvr>
                                          <p:tavLst>
                                            <p:tav tm="0">
                                              <p:val>
                                                <p:strVal val="1+#ppt_h/2"/>
                                              </p:val>
                                            </p:tav>
                                            <p:tav tm="100000">
                                              <p:val>
                                                <p:strVal val="#ppt_y"/>
                                              </p:val>
                                            </p:tav>
                                          </p:tavLst>
                                        </p:anim>
                                      </p:childTnLst>
                                    </p:cTn>
                                  </p:par>
                                </p:childTnLst>
                              </p:cTn>
                            </p:par>
                            <p:par>
                              <p:cTn id="41" fill="hold">
                                <p:stCondLst>
                                  <p:cond delay="1500"/>
                                </p:stCondLst>
                                <p:childTnLst>
                                  <p:par>
                                    <p:cTn id="42" presetID="2" presetClass="entr" presetSubtype="4" fill="hold" grpId="0" nodeType="afterEffect">
                                      <p:stCondLst>
                                        <p:cond delay="0"/>
                                      </p:stCondLst>
                                      <p:childTnLst>
                                        <p:set>
                                          <p:cBhvr>
                                            <p:cTn id="43" dur="1" fill="hold">
                                              <p:stCondLst>
                                                <p:cond delay="0"/>
                                              </p:stCondLst>
                                            </p:cTn>
                                            <p:tgtEl>
                                              <p:spTgt spid="31"/>
                                            </p:tgtEl>
                                            <p:attrNameLst>
                                              <p:attrName>style.visibility</p:attrName>
                                            </p:attrNameLst>
                                          </p:cBhvr>
                                          <p:to>
                                            <p:strVal val="visible"/>
                                          </p:to>
                                        </p:set>
                                        <p:anim calcmode="lin" valueType="num">
                                          <p:cBhvr additive="base">
                                            <p:cTn id="44" dur="500" fill="hold"/>
                                            <p:tgtEl>
                                              <p:spTgt spid="31"/>
                                            </p:tgtEl>
                                            <p:attrNameLst>
                                              <p:attrName>ppt_x</p:attrName>
                                            </p:attrNameLst>
                                          </p:cBhvr>
                                          <p:tavLst>
                                            <p:tav tm="0">
                                              <p:val>
                                                <p:strVal val="#ppt_x"/>
                                              </p:val>
                                            </p:tav>
                                            <p:tav tm="100000">
                                              <p:val>
                                                <p:strVal val="#ppt_x"/>
                                              </p:val>
                                            </p:tav>
                                          </p:tavLst>
                                        </p:anim>
                                        <p:anim calcmode="lin" valueType="num">
                                          <p:cBhvr additive="base">
                                            <p:cTn id="45" dur="500" fill="hold"/>
                                            <p:tgtEl>
                                              <p:spTgt spid="31"/>
                                            </p:tgtEl>
                                            <p:attrNameLst>
                                              <p:attrName>ppt_y</p:attrName>
                                            </p:attrNameLst>
                                          </p:cBhvr>
                                          <p:tavLst>
                                            <p:tav tm="0">
                                              <p:val>
                                                <p:strVal val="1+#ppt_h/2"/>
                                              </p:val>
                                            </p:tav>
                                            <p:tav tm="100000">
                                              <p:val>
                                                <p:strVal val="#ppt_y"/>
                                              </p:val>
                                            </p:tav>
                                          </p:tavLst>
                                        </p:anim>
                                      </p:childTnLst>
                                    </p:cTn>
                                  </p:par>
                                </p:childTnLst>
                              </p:cTn>
                            </p:par>
                            <p:par>
                              <p:cTn id="46" fill="hold">
                                <p:stCondLst>
                                  <p:cond delay="2000"/>
                                </p:stCondLst>
                                <p:childTnLst>
                                  <p:par>
                                    <p:cTn id="47" presetID="2" presetClass="entr" presetSubtype="4" fill="hold" grpId="0" nodeType="afterEffect">
                                      <p:stCondLst>
                                        <p:cond delay="0"/>
                                      </p:stCondLst>
                                      <p:childTnLst>
                                        <p:set>
                                          <p:cBhvr>
                                            <p:cTn id="48" dur="1" fill="hold">
                                              <p:stCondLst>
                                                <p:cond delay="0"/>
                                              </p:stCondLst>
                                            </p:cTn>
                                            <p:tgtEl>
                                              <p:spTgt spid="32"/>
                                            </p:tgtEl>
                                            <p:attrNameLst>
                                              <p:attrName>style.visibility</p:attrName>
                                            </p:attrNameLst>
                                          </p:cBhvr>
                                          <p:to>
                                            <p:strVal val="visible"/>
                                          </p:to>
                                        </p:set>
                                        <p:anim calcmode="lin" valueType="num">
                                          <p:cBhvr additive="base">
                                            <p:cTn id="49" dur="500" fill="hold"/>
                                            <p:tgtEl>
                                              <p:spTgt spid="32"/>
                                            </p:tgtEl>
                                            <p:attrNameLst>
                                              <p:attrName>ppt_x</p:attrName>
                                            </p:attrNameLst>
                                          </p:cBhvr>
                                          <p:tavLst>
                                            <p:tav tm="0">
                                              <p:val>
                                                <p:strVal val="#ppt_x"/>
                                              </p:val>
                                            </p:tav>
                                            <p:tav tm="100000">
                                              <p:val>
                                                <p:strVal val="#ppt_x"/>
                                              </p:val>
                                            </p:tav>
                                          </p:tavLst>
                                        </p:anim>
                                        <p:anim calcmode="lin" valueType="num">
                                          <p:cBhvr additive="base">
                                            <p:cTn id="50" dur="500" fill="hold"/>
                                            <p:tgtEl>
                                              <p:spTgt spid="32"/>
                                            </p:tgtEl>
                                            <p:attrNameLst>
                                              <p:attrName>ppt_y</p:attrName>
                                            </p:attrNameLst>
                                          </p:cBhvr>
                                          <p:tavLst>
                                            <p:tav tm="0">
                                              <p:val>
                                                <p:strVal val="1+#ppt_h/2"/>
                                              </p:val>
                                            </p:tav>
                                            <p:tav tm="100000">
                                              <p:val>
                                                <p:strVal val="#ppt_y"/>
                                              </p:val>
                                            </p:tav>
                                          </p:tavLst>
                                        </p:anim>
                                      </p:childTnLst>
                                    </p:cTn>
                                  </p:par>
                                </p:childTnLst>
                              </p:cTn>
                            </p:par>
                            <p:par>
                              <p:cTn id="51" fill="hold">
                                <p:stCondLst>
                                  <p:cond delay="2500"/>
                                </p:stCondLst>
                                <p:childTnLst>
                                  <p:par>
                                    <p:cTn id="52" presetID="2" presetClass="entr" presetSubtype="4" fill="hold" grpId="0" nodeType="afterEffect">
                                      <p:stCondLst>
                                        <p:cond delay="0"/>
                                      </p:stCondLst>
                                      <p:childTnLst>
                                        <p:set>
                                          <p:cBhvr>
                                            <p:cTn id="53" dur="1" fill="hold">
                                              <p:stCondLst>
                                                <p:cond delay="0"/>
                                              </p:stCondLst>
                                            </p:cTn>
                                            <p:tgtEl>
                                              <p:spTgt spid="33"/>
                                            </p:tgtEl>
                                            <p:attrNameLst>
                                              <p:attrName>style.visibility</p:attrName>
                                            </p:attrNameLst>
                                          </p:cBhvr>
                                          <p:to>
                                            <p:strVal val="visible"/>
                                          </p:to>
                                        </p:set>
                                        <p:anim calcmode="lin" valueType="num">
                                          <p:cBhvr additive="base">
                                            <p:cTn id="54" dur="500" fill="hold"/>
                                            <p:tgtEl>
                                              <p:spTgt spid="33"/>
                                            </p:tgtEl>
                                            <p:attrNameLst>
                                              <p:attrName>ppt_x</p:attrName>
                                            </p:attrNameLst>
                                          </p:cBhvr>
                                          <p:tavLst>
                                            <p:tav tm="0">
                                              <p:val>
                                                <p:strVal val="#ppt_x"/>
                                              </p:val>
                                            </p:tav>
                                            <p:tav tm="100000">
                                              <p:val>
                                                <p:strVal val="#ppt_x"/>
                                              </p:val>
                                            </p:tav>
                                          </p:tavLst>
                                        </p:anim>
                                        <p:anim calcmode="lin" valueType="num">
                                          <p:cBhvr additive="base">
                                            <p:cTn id="55" dur="500" fill="hold"/>
                                            <p:tgtEl>
                                              <p:spTgt spid="33"/>
                                            </p:tgtEl>
                                            <p:attrNameLst>
                                              <p:attrName>ppt_y</p:attrName>
                                            </p:attrNameLst>
                                          </p:cBhvr>
                                          <p:tavLst>
                                            <p:tav tm="0">
                                              <p:val>
                                                <p:strVal val="1+#ppt_h/2"/>
                                              </p:val>
                                            </p:tav>
                                            <p:tav tm="100000">
                                              <p:val>
                                                <p:strVal val="#ppt_y"/>
                                              </p:val>
                                            </p:tav>
                                          </p:tavLst>
                                        </p:anim>
                                      </p:childTnLst>
                                    </p:cTn>
                                  </p:par>
                                </p:childTnLst>
                              </p:cTn>
                            </p:par>
                            <p:par>
                              <p:cTn id="56" fill="hold">
                                <p:stCondLst>
                                  <p:cond delay="3000"/>
                                </p:stCondLst>
                                <p:childTnLst>
                                  <p:par>
                                    <p:cTn id="57" presetID="2" presetClass="entr" presetSubtype="4" fill="hold" nodeType="afterEffect">
                                      <p:stCondLst>
                                        <p:cond delay="0"/>
                                      </p:stCondLst>
                                      <p:childTnLst>
                                        <p:set>
                                          <p:cBhvr>
                                            <p:cTn id="58" dur="1" fill="hold">
                                              <p:stCondLst>
                                                <p:cond delay="0"/>
                                              </p:stCondLst>
                                            </p:cTn>
                                            <p:tgtEl>
                                              <p:spTgt spid="6"/>
                                            </p:tgtEl>
                                            <p:attrNameLst>
                                              <p:attrName>style.visibility</p:attrName>
                                            </p:attrNameLst>
                                          </p:cBhvr>
                                          <p:to>
                                            <p:strVal val="visible"/>
                                          </p:to>
                                        </p:set>
                                        <p:anim calcmode="lin" valueType="num">
                                          <p:cBhvr additive="base">
                                            <p:cTn id="59" dur="500" fill="hold"/>
                                            <p:tgtEl>
                                              <p:spTgt spid="6"/>
                                            </p:tgtEl>
                                            <p:attrNameLst>
                                              <p:attrName>ppt_x</p:attrName>
                                            </p:attrNameLst>
                                          </p:cBhvr>
                                          <p:tavLst>
                                            <p:tav tm="0">
                                              <p:val>
                                                <p:strVal val="#ppt_x"/>
                                              </p:val>
                                            </p:tav>
                                            <p:tav tm="100000">
                                              <p:val>
                                                <p:strVal val="#ppt_x"/>
                                              </p:val>
                                            </p:tav>
                                          </p:tavLst>
                                        </p:anim>
                                        <p:anim calcmode="lin" valueType="num">
                                          <p:cBhvr additive="base">
                                            <p:cTn id="6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22" grpId="0" animBg="1"/>
          <p:bldP spid="28" grpId="0" animBg="1"/>
          <p:bldP spid="29" grpId="0" animBg="1"/>
          <p:bldP spid="30" grpId="0" animBg="1"/>
          <p:bldP spid="31" grpId="0" animBg="1"/>
          <p:bldP spid="32" grpId="0" animBg="1"/>
          <p:bldP spid="33" grpId="0" animBg="1"/>
        </p:bldLst>
      </p:timing>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20C02005-9F62-4643-A5DF-4F0BA9B101DC}"/>
              </a:ext>
            </a:extLst>
          </p:cNvPr>
          <p:cNvSpPr/>
          <p:nvPr/>
        </p:nvSpPr>
        <p:spPr>
          <a:xfrm>
            <a:off x="0" y="1495514"/>
            <a:ext cx="12192000" cy="5362486"/>
          </a:xfrm>
          <a:prstGeom prst="rect">
            <a:avLst/>
          </a:prstGeom>
          <a:solidFill>
            <a:schemeClr val="accent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endParaRPr lang="en-US" sz="1600" b="1" dirty="0">
              <a:solidFill>
                <a:schemeClr val="accent1"/>
              </a:solidFill>
            </a:endParaRPr>
          </a:p>
        </p:txBody>
      </p:sp>
      <p:sp>
        <p:nvSpPr>
          <p:cNvPr id="14" name="Title 13">
            <a:extLst>
              <a:ext uri="{FF2B5EF4-FFF2-40B4-BE49-F238E27FC236}">
                <a16:creationId xmlns:a16="http://schemas.microsoft.com/office/drawing/2014/main" id="{611568FE-F34E-46F5-9A51-A60EA8F569A0}"/>
              </a:ext>
            </a:extLst>
          </p:cNvPr>
          <p:cNvSpPr>
            <a:spLocks noGrp="1"/>
          </p:cNvSpPr>
          <p:nvPr>
            <p:ph type="title"/>
          </p:nvPr>
        </p:nvSpPr>
        <p:spPr>
          <a:xfrm>
            <a:off x="473660" y="410636"/>
            <a:ext cx="11338560" cy="748272"/>
          </a:xfrm>
        </p:spPr>
        <p:txBody>
          <a:bodyPr/>
          <a:lstStyle/>
          <a:p>
            <a:r>
              <a:rPr lang="en-US" dirty="0"/>
              <a:t>Types of Debt: Different Characteristics</a:t>
            </a:r>
          </a:p>
        </p:txBody>
      </p:sp>
      <p:graphicFrame>
        <p:nvGraphicFramePr>
          <p:cNvPr id="3" name="Table 2">
            <a:extLst>
              <a:ext uri="{FF2B5EF4-FFF2-40B4-BE49-F238E27FC236}">
                <a16:creationId xmlns:a16="http://schemas.microsoft.com/office/drawing/2014/main" id="{4D7A6041-89C2-7A4F-94E5-EF2D96011510}"/>
              </a:ext>
            </a:extLst>
          </p:cNvPr>
          <p:cNvGraphicFramePr>
            <a:graphicFrameLocks noGrp="1"/>
          </p:cNvGraphicFramePr>
          <p:nvPr>
            <p:extLst>
              <p:ext uri="{D42A27DB-BD31-4B8C-83A1-F6EECF244321}">
                <p14:modId xmlns:p14="http://schemas.microsoft.com/office/powerpoint/2010/main" val="3963882286"/>
              </p:ext>
            </p:extLst>
          </p:nvPr>
        </p:nvGraphicFramePr>
        <p:xfrm>
          <a:off x="424132" y="1667971"/>
          <a:ext cx="11338558" cy="4683596"/>
        </p:xfrm>
        <a:graphic>
          <a:graphicData uri="http://schemas.openxmlformats.org/drawingml/2006/table">
            <a:tbl>
              <a:tblPr firstRow="1" bandRow="1">
                <a:tableStyleId>{5C22544A-7EE6-4342-B048-85BDC9FD1C3A}</a:tableStyleId>
              </a:tblPr>
              <a:tblGrid>
                <a:gridCol w="1619794">
                  <a:extLst>
                    <a:ext uri="{9D8B030D-6E8A-4147-A177-3AD203B41FA5}">
                      <a16:colId xmlns:a16="http://schemas.microsoft.com/office/drawing/2014/main" val="2484941602"/>
                    </a:ext>
                  </a:extLst>
                </a:gridCol>
                <a:gridCol w="1619794">
                  <a:extLst>
                    <a:ext uri="{9D8B030D-6E8A-4147-A177-3AD203B41FA5}">
                      <a16:colId xmlns:a16="http://schemas.microsoft.com/office/drawing/2014/main" val="1998165406"/>
                    </a:ext>
                  </a:extLst>
                </a:gridCol>
                <a:gridCol w="1619794">
                  <a:extLst>
                    <a:ext uri="{9D8B030D-6E8A-4147-A177-3AD203B41FA5}">
                      <a16:colId xmlns:a16="http://schemas.microsoft.com/office/drawing/2014/main" val="1066573564"/>
                    </a:ext>
                  </a:extLst>
                </a:gridCol>
                <a:gridCol w="1619794">
                  <a:extLst>
                    <a:ext uri="{9D8B030D-6E8A-4147-A177-3AD203B41FA5}">
                      <a16:colId xmlns:a16="http://schemas.microsoft.com/office/drawing/2014/main" val="2999664210"/>
                    </a:ext>
                  </a:extLst>
                </a:gridCol>
                <a:gridCol w="1619794">
                  <a:extLst>
                    <a:ext uri="{9D8B030D-6E8A-4147-A177-3AD203B41FA5}">
                      <a16:colId xmlns:a16="http://schemas.microsoft.com/office/drawing/2014/main" val="2435868894"/>
                    </a:ext>
                  </a:extLst>
                </a:gridCol>
                <a:gridCol w="1619794">
                  <a:extLst>
                    <a:ext uri="{9D8B030D-6E8A-4147-A177-3AD203B41FA5}">
                      <a16:colId xmlns:a16="http://schemas.microsoft.com/office/drawing/2014/main" val="1761507009"/>
                    </a:ext>
                  </a:extLst>
                </a:gridCol>
                <a:gridCol w="1619794">
                  <a:extLst>
                    <a:ext uri="{9D8B030D-6E8A-4147-A177-3AD203B41FA5}">
                      <a16:colId xmlns:a16="http://schemas.microsoft.com/office/drawing/2014/main" val="608905731"/>
                    </a:ext>
                  </a:extLst>
                </a:gridCol>
              </a:tblGrid>
              <a:tr h="564689">
                <a:tc>
                  <a:txBody>
                    <a:bodyPr/>
                    <a:lstStyle/>
                    <a:p>
                      <a:pPr>
                        <a:lnSpc>
                          <a:spcPct val="100000"/>
                        </a:lnSpc>
                      </a:pPr>
                      <a:endParaRPr lang="en-US" sz="1400" dirty="0"/>
                    </a:p>
                  </a:txBody>
                  <a:tcPr anchor="ctr">
                    <a:solidFill>
                      <a:schemeClr val="accent1"/>
                    </a:solidFill>
                  </a:tcPr>
                </a:tc>
                <a:tc>
                  <a:txBody>
                    <a:bodyPr/>
                    <a:lstStyle/>
                    <a:p>
                      <a:pPr algn="ctr">
                        <a:lnSpc>
                          <a:spcPct val="100000"/>
                        </a:lnSpc>
                      </a:pPr>
                      <a:r>
                        <a:rPr lang="en-US" sz="1300" dirty="0"/>
                        <a:t>Revolving Credit Facility</a:t>
                      </a:r>
                    </a:p>
                  </a:txBody>
                  <a:tcPr anchor="ctr">
                    <a:solidFill>
                      <a:schemeClr val="accent1"/>
                    </a:solidFill>
                  </a:tcPr>
                </a:tc>
                <a:tc>
                  <a:txBody>
                    <a:bodyPr/>
                    <a:lstStyle/>
                    <a:p>
                      <a:pPr algn="ctr">
                        <a:lnSpc>
                          <a:spcPct val="100000"/>
                        </a:lnSpc>
                      </a:pPr>
                      <a:r>
                        <a:rPr lang="en-US" sz="1300" dirty="0"/>
                        <a:t>Term Loan A</a:t>
                      </a:r>
                    </a:p>
                  </a:txBody>
                  <a:tcPr anchor="ctr">
                    <a:solidFill>
                      <a:schemeClr val="accent1"/>
                    </a:solidFill>
                  </a:tcPr>
                </a:tc>
                <a:tc>
                  <a:txBody>
                    <a:bodyPr/>
                    <a:lstStyle/>
                    <a:p>
                      <a:pPr algn="ctr">
                        <a:lnSpc>
                          <a:spcPct val="100000"/>
                        </a:lnSpc>
                      </a:pPr>
                      <a:r>
                        <a:rPr lang="en-US" sz="1300" dirty="0"/>
                        <a:t>Term Loan B</a:t>
                      </a:r>
                    </a:p>
                  </a:txBody>
                  <a:tcPr anchor="ctr">
                    <a:solidFill>
                      <a:schemeClr val="accent1"/>
                    </a:solidFill>
                  </a:tcPr>
                </a:tc>
                <a:tc>
                  <a:txBody>
                    <a:bodyPr/>
                    <a:lstStyle/>
                    <a:p>
                      <a:pPr algn="ctr">
                        <a:lnSpc>
                          <a:spcPct val="100000"/>
                        </a:lnSpc>
                      </a:pPr>
                      <a:r>
                        <a:rPr lang="en-US" sz="1300" dirty="0"/>
                        <a:t>Senior Notes</a:t>
                      </a:r>
                    </a:p>
                  </a:txBody>
                  <a:tcPr anchor="ctr">
                    <a:solidFill>
                      <a:schemeClr val="accent1"/>
                    </a:solidFill>
                  </a:tcPr>
                </a:tc>
                <a:tc>
                  <a:txBody>
                    <a:bodyPr/>
                    <a:lstStyle/>
                    <a:p>
                      <a:pPr algn="ctr">
                        <a:lnSpc>
                          <a:spcPct val="100000"/>
                        </a:lnSpc>
                      </a:pPr>
                      <a:r>
                        <a:rPr lang="en-US" sz="1300" dirty="0"/>
                        <a:t>Subordinated Notes</a:t>
                      </a:r>
                    </a:p>
                  </a:txBody>
                  <a:tcPr anchor="ctr">
                    <a:solidFill>
                      <a:schemeClr val="accent1"/>
                    </a:solidFill>
                  </a:tcPr>
                </a:tc>
                <a:tc>
                  <a:txBody>
                    <a:bodyPr/>
                    <a:lstStyle/>
                    <a:p>
                      <a:pPr algn="ctr">
                        <a:lnSpc>
                          <a:spcPct val="100000"/>
                        </a:lnSpc>
                      </a:pPr>
                      <a:r>
                        <a:rPr lang="en-US" sz="1300" dirty="0"/>
                        <a:t>Mezzanine</a:t>
                      </a:r>
                    </a:p>
                  </a:txBody>
                  <a:tcPr anchor="ctr">
                    <a:solidFill>
                      <a:schemeClr val="accent1"/>
                    </a:solidFill>
                  </a:tcPr>
                </a:tc>
                <a:extLst>
                  <a:ext uri="{0D108BD9-81ED-4DB2-BD59-A6C34878D82A}">
                    <a16:rowId xmlns:a16="http://schemas.microsoft.com/office/drawing/2014/main" val="3797237851"/>
                  </a:ext>
                </a:extLst>
              </a:tr>
              <a:tr h="564689">
                <a:tc>
                  <a:txBody>
                    <a:bodyPr/>
                    <a:lstStyle/>
                    <a:p>
                      <a:pPr>
                        <a:lnSpc>
                          <a:spcPct val="100000"/>
                        </a:lnSpc>
                      </a:pPr>
                      <a:r>
                        <a:rPr lang="en-US" sz="1300" b="1" dirty="0">
                          <a:solidFill>
                            <a:schemeClr val="tx2"/>
                          </a:solidFill>
                        </a:rPr>
                        <a:t>Interest Rate / Coupon</a:t>
                      </a:r>
                    </a:p>
                  </a:txBody>
                  <a:tcPr anchor="ctr"/>
                </a:tc>
                <a:tc>
                  <a:txBody>
                    <a:bodyPr/>
                    <a:lstStyle/>
                    <a:p>
                      <a:pPr algn="ctr">
                        <a:lnSpc>
                          <a:spcPct val="100000"/>
                        </a:lnSpc>
                      </a:pPr>
                      <a:r>
                        <a:rPr lang="en-US" sz="1300" dirty="0">
                          <a:solidFill>
                            <a:schemeClr val="accent1"/>
                          </a:solidFill>
                          <a:latin typeface="+mj-lt"/>
                        </a:rPr>
                        <a:t>Lowest</a:t>
                      </a:r>
                    </a:p>
                  </a:txBody>
                  <a:tcPr anchor="ctr"/>
                </a:tc>
                <a:tc>
                  <a:txBody>
                    <a:bodyPr/>
                    <a:lstStyle/>
                    <a:p>
                      <a:pPr algn="ctr">
                        <a:lnSpc>
                          <a:spcPct val="100000"/>
                        </a:lnSpc>
                      </a:pPr>
                      <a:r>
                        <a:rPr lang="en-US" sz="1300" dirty="0">
                          <a:solidFill>
                            <a:schemeClr val="accent1"/>
                          </a:solidFill>
                          <a:latin typeface="+mj-lt"/>
                        </a:rPr>
                        <a:t>Low </a:t>
                      </a:r>
                    </a:p>
                    <a:p>
                      <a:pPr algn="ctr">
                        <a:lnSpc>
                          <a:spcPct val="100000"/>
                        </a:lnSpc>
                      </a:pPr>
                      <a:r>
                        <a:rPr lang="en-US" sz="1100" dirty="0">
                          <a:solidFill>
                            <a:schemeClr val="accent1"/>
                          </a:solidFill>
                          <a:latin typeface="+mj-lt"/>
                        </a:rPr>
                        <a:t>(SOFR + 200-275bps)</a:t>
                      </a:r>
                    </a:p>
                  </a:txBody>
                  <a:tcPr anchor="ctr"/>
                </a:tc>
                <a:tc>
                  <a:txBody>
                    <a:bodyPr/>
                    <a:lstStyle/>
                    <a:p>
                      <a:pPr algn="ctr">
                        <a:lnSpc>
                          <a:spcPct val="100000"/>
                        </a:lnSpc>
                      </a:pPr>
                      <a:r>
                        <a:rPr lang="en-US" sz="1300" dirty="0">
                          <a:solidFill>
                            <a:schemeClr val="accent1"/>
                          </a:solidFill>
                          <a:latin typeface="+mj-lt"/>
                        </a:rPr>
                        <a:t>Higher</a:t>
                      </a:r>
                    </a:p>
                    <a:p>
                      <a:pPr algn="ctr">
                        <a:lnSpc>
                          <a:spcPct val="100000"/>
                        </a:lnSpc>
                      </a:pPr>
                      <a:r>
                        <a:rPr lang="en-US" sz="1100" dirty="0">
                          <a:solidFill>
                            <a:schemeClr val="accent1"/>
                          </a:solidFill>
                          <a:latin typeface="+mj-lt"/>
                        </a:rPr>
                        <a:t>(SOFR + 300-450bps)</a:t>
                      </a:r>
                    </a:p>
                  </a:txBody>
                  <a:tcPr anchor="ctr"/>
                </a:tc>
                <a:tc>
                  <a:txBody>
                    <a:bodyPr/>
                    <a:lstStyle/>
                    <a:p>
                      <a:pPr algn="ctr">
                        <a:lnSpc>
                          <a:spcPct val="100000"/>
                        </a:lnSpc>
                      </a:pPr>
                      <a:r>
                        <a:rPr lang="en-US" sz="1300" dirty="0">
                          <a:solidFill>
                            <a:schemeClr val="accent1"/>
                          </a:solidFill>
                          <a:latin typeface="+mj-lt"/>
                        </a:rPr>
                        <a:t>Higher</a:t>
                      </a:r>
                    </a:p>
                  </a:txBody>
                  <a:tcPr anchor="ctr"/>
                </a:tc>
                <a:tc>
                  <a:txBody>
                    <a:bodyPr/>
                    <a:lstStyle/>
                    <a:p>
                      <a:pPr algn="ctr">
                        <a:lnSpc>
                          <a:spcPct val="100000"/>
                        </a:lnSpc>
                      </a:pPr>
                      <a:r>
                        <a:rPr lang="en-US" sz="1300" dirty="0">
                          <a:solidFill>
                            <a:schemeClr val="accent1"/>
                          </a:solidFill>
                          <a:latin typeface="+mj-lt"/>
                        </a:rPr>
                        <a:t>Higher</a:t>
                      </a:r>
                    </a:p>
                  </a:txBody>
                  <a:tcPr anchor="ctr"/>
                </a:tc>
                <a:tc>
                  <a:txBody>
                    <a:bodyPr/>
                    <a:lstStyle/>
                    <a:p>
                      <a:pPr algn="ctr">
                        <a:lnSpc>
                          <a:spcPct val="100000"/>
                        </a:lnSpc>
                      </a:pPr>
                      <a:r>
                        <a:rPr lang="en-US" sz="1300" dirty="0">
                          <a:solidFill>
                            <a:schemeClr val="accent1"/>
                          </a:solidFill>
                          <a:latin typeface="+mj-lt"/>
                        </a:rPr>
                        <a:t>Highest</a:t>
                      </a:r>
                    </a:p>
                  </a:txBody>
                  <a:tcPr anchor="ctr"/>
                </a:tc>
                <a:extLst>
                  <a:ext uri="{0D108BD9-81ED-4DB2-BD59-A6C34878D82A}">
                    <a16:rowId xmlns:a16="http://schemas.microsoft.com/office/drawing/2014/main" val="634360084"/>
                  </a:ext>
                </a:extLst>
              </a:tr>
              <a:tr h="404140">
                <a:tc>
                  <a:txBody>
                    <a:bodyPr/>
                    <a:lstStyle/>
                    <a:p>
                      <a:pPr>
                        <a:lnSpc>
                          <a:spcPct val="100000"/>
                        </a:lnSpc>
                      </a:pPr>
                      <a:r>
                        <a:rPr lang="en-US" sz="1300" b="1" dirty="0">
                          <a:solidFill>
                            <a:schemeClr val="tx2"/>
                          </a:solidFill>
                        </a:rPr>
                        <a:t>Floating / Fixed</a:t>
                      </a:r>
                    </a:p>
                  </a:txBody>
                  <a:tcPr anchor="ctr"/>
                </a:tc>
                <a:tc gridSpan="3">
                  <a:txBody>
                    <a:bodyPr/>
                    <a:lstStyle/>
                    <a:p>
                      <a:pPr algn="ctr">
                        <a:lnSpc>
                          <a:spcPct val="100000"/>
                        </a:lnSpc>
                      </a:pPr>
                      <a:r>
                        <a:rPr lang="en-US" sz="1300" dirty="0">
                          <a:solidFill>
                            <a:schemeClr val="accent1"/>
                          </a:solidFill>
                          <a:latin typeface="+mj-lt"/>
                        </a:rPr>
                        <a:t>Floating</a:t>
                      </a:r>
                    </a:p>
                  </a:txBody>
                  <a:tcPr anchor="ctr"/>
                </a:tc>
                <a:tc hMerge="1">
                  <a:txBody>
                    <a:bodyPr/>
                    <a:lstStyle/>
                    <a:p>
                      <a:endParaRPr lang="en-US" dirty="0"/>
                    </a:p>
                  </a:txBody>
                  <a:tcPr/>
                </a:tc>
                <a:tc hMerge="1">
                  <a:txBody>
                    <a:bodyPr/>
                    <a:lstStyle/>
                    <a:p>
                      <a:endParaRPr lang="en-US" dirty="0"/>
                    </a:p>
                  </a:txBody>
                  <a:tcPr/>
                </a:tc>
                <a:tc gridSpan="3">
                  <a:txBody>
                    <a:bodyPr/>
                    <a:lstStyle/>
                    <a:p>
                      <a:pPr algn="ctr">
                        <a:lnSpc>
                          <a:spcPct val="100000"/>
                        </a:lnSpc>
                      </a:pPr>
                      <a:r>
                        <a:rPr lang="en-US" sz="1300" dirty="0">
                          <a:solidFill>
                            <a:schemeClr val="accent1"/>
                          </a:solidFill>
                          <a:latin typeface="+mj-lt"/>
                        </a:rPr>
                        <a:t>Fixed</a:t>
                      </a:r>
                    </a:p>
                  </a:txBody>
                  <a:tcPr anchor="ct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3892053536"/>
                  </a:ext>
                </a:extLst>
              </a:tr>
              <a:tr h="404140">
                <a:tc>
                  <a:txBody>
                    <a:bodyPr/>
                    <a:lstStyle/>
                    <a:p>
                      <a:pPr>
                        <a:lnSpc>
                          <a:spcPct val="100000"/>
                        </a:lnSpc>
                      </a:pPr>
                      <a:r>
                        <a:rPr lang="en-US" sz="1300" b="1" dirty="0">
                          <a:solidFill>
                            <a:schemeClr val="tx2"/>
                          </a:solidFill>
                        </a:rPr>
                        <a:t>Interest Type </a:t>
                      </a:r>
                    </a:p>
                  </a:txBody>
                  <a:tcPr anchor="ctr"/>
                </a:tc>
                <a:tc gridSpan="5">
                  <a:txBody>
                    <a:bodyPr/>
                    <a:lstStyle/>
                    <a:p>
                      <a:pPr algn="ctr">
                        <a:lnSpc>
                          <a:spcPct val="100000"/>
                        </a:lnSpc>
                      </a:pPr>
                      <a:r>
                        <a:rPr lang="en-US" sz="1300" dirty="0">
                          <a:solidFill>
                            <a:schemeClr val="accent1"/>
                          </a:solidFill>
                          <a:latin typeface="+mj-lt"/>
                        </a:rPr>
                        <a:t>Cash</a:t>
                      </a:r>
                    </a:p>
                  </a:txBody>
                  <a:tcPr anchor="ctr"/>
                </a:tc>
                <a:tc hMerge="1">
                  <a:txBody>
                    <a:bodyPr/>
                    <a:lstStyle/>
                    <a:p>
                      <a:endParaRPr lang="en-US" dirty="0"/>
                    </a:p>
                  </a:txBody>
                  <a:tcPr/>
                </a:tc>
                <a:tc hMerge="1">
                  <a:txBody>
                    <a:bodyPr/>
                    <a:lstStyle/>
                    <a:p>
                      <a:endParaRPr lang="en-US"/>
                    </a:p>
                  </a:txBody>
                  <a:tcPr/>
                </a:tc>
                <a:tc hMerge="1">
                  <a:txBody>
                    <a:bodyPr/>
                    <a:lstStyle/>
                    <a:p>
                      <a:endParaRPr lang="en-US" dirty="0"/>
                    </a:p>
                  </a:txBody>
                  <a:tcPr/>
                </a:tc>
                <a:tc hMerge="1">
                  <a:txBody>
                    <a:bodyPr/>
                    <a:lstStyle/>
                    <a:p>
                      <a:endParaRPr lang="en-US" dirty="0"/>
                    </a:p>
                  </a:txBody>
                  <a:tcPr/>
                </a:tc>
                <a:tc>
                  <a:txBody>
                    <a:bodyPr/>
                    <a:lstStyle/>
                    <a:p>
                      <a:pPr algn="ctr">
                        <a:lnSpc>
                          <a:spcPct val="100000"/>
                        </a:lnSpc>
                      </a:pPr>
                      <a:r>
                        <a:rPr lang="en-US" sz="1300" dirty="0">
                          <a:solidFill>
                            <a:schemeClr val="accent1"/>
                          </a:solidFill>
                          <a:latin typeface="+mj-lt"/>
                        </a:rPr>
                        <a:t>Cash / PIK</a:t>
                      </a:r>
                    </a:p>
                  </a:txBody>
                  <a:tcPr anchor="ctr"/>
                </a:tc>
                <a:extLst>
                  <a:ext uri="{0D108BD9-81ED-4DB2-BD59-A6C34878D82A}">
                    <a16:rowId xmlns:a16="http://schemas.microsoft.com/office/drawing/2014/main" val="2724091940"/>
                  </a:ext>
                </a:extLst>
              </a:tr>
              <a:tr h="404140">
                <a:tc>
                  <a:txBody>
                    <a:bodyPr/>
                    <a:lstStyle/>
                    <a:p>
                      <a:pPr>
                        <a:lnSpc>
                          <a:spcPct val="100000"/>
                        </a:lnSpc>
                      </a:pPr>
                      <a:r>
                        <a:rPr lang="en-US" sz="1300" b="1" dirty="0">
                          <a:solidFill>
                            <a:schemeClr val="tx2"/>
                          </a:solidFill>
                        </a:rPr>
                        <a:t>Tenor</a:t>
                      </a:r>
                    </a:p>
                  </a:txBody>
                  <a:tcPr anchor="ctr"/>
                </a:tc>
                <a:tc>
                  <a:txBody>
                    <a:bodyPr/>
                    <a:lstStyle/>
                    <a:p>
                      <a:pPr algn="ctr">
                        <a:lnSpc>
                          <a:spcPct val="100000"/>
                        </a:lnSpc>
                      </a:pPr>
                      <a:r>
                        <a:rPr lang="en-US" sz="1300" dirty="0">
                          <a:solidFill>
                            <a:schemeClr val="accent1"/>
                          </a:solidFill>
                          <a:latin typeface="+mj-lt"/>
                        </a:rPr>
                        <a:t>3-5 years</a:t>
                      </a:r>
                    </a:p>
                  </a:txBody>
                  <a:tcPr anchor="ctr"/>
                </a:tc>
                <a:tc>
                  <a:txBody>
                    <a:bodyPr/>
                    <a:lstStyle/>
                    <a:p>
                      <a:pPr algn="ctr">
                        <a:lnSpc>
                          <a:spcPct val="100000"/>
                        </a:lnSpc>
                      </a:pPr>
                      <a:r>
                        <a:rPr lang="en-US" sz="1300" dirty="0">
                          <a:solidFill>
                            <a:schemeClr val="accent1"/>
                          </a:solidFill>
                          <a:latin typeface="+mj-lt"/>
                        </a:rPr>
                        <a:t>5 years</a:t>
                      </a:r>
                    </a:p>
                  </a:txBody>
                  <a:tcPr anchor="ctr"/>
                </a:tc>
                <a:tc>
                  <a:txBody>
                    <a:bodyPr/>
                    <a:lstStyle/>
                    <a:p>
                      <a:pPr algn="ctr">
                        <a:lnSpc>
                          <a:spcPct val="100000"/>
                        </a:lnSpc>
                      </a:pPr>
                      <a:r>
                        <a:rPr lang="en-US" sz="1300" dirty="0">
                          <a:solidFill>
                            <a:schemeClr val="accent1"/>
                          </a:solidFill>
                          <a:latin typeface="+mj-lt"/>
                        </a:rPr>
                        <a:t>7 years</a:t>
                      </a:r>
                    </a:p>
                  </a:txBody>
                  <a:tcPr anchor="ctr"/>
                </a:tc>
                <a:tc>
                  <a:txBody>
                    <a:bodyPr/>
                    <a:lstStyle/>
                    <a:p>
                      <a:pPr algn="ctr">
                        <a:lnSpc>
                          <a:spcPct val="100000"/>
                        </a:lnSpc>
                      </a:pPr>
                      <a:r>
                        <a:rPr lang="en-US" sz="1300" dirty="0">
                          <a:solidFill>
                            <a:schemeClr val="accent1"/>
                          </a:solidFill>
                          <a:latin typeface="+mj-lt"/>
                        </a:rPr>
                        <a:t>5-10 years</a:t>
                      </a:r>
                    </a:p>
                  </a:txBody>
                  <a:tcPr anchor="ctr"/>
                </a:tc>
                <a:tc>
                  <a:txBody>
                    <a:bodyPr/>
                    <a:lstStyle/>
                    <a:p>
                      <a:pPr algn="ctr">
                        <a:lnSpc>
                          <a:spcPct val="100000"/>
                        </a:lnSpc>
                      </a:pPr>
                      <a:r>
                        <a:rPr lang="en-US" sz="1300" dirty="0">
                          <a:solidFill>
                            <a:schemeClr val="accent1"/>
                          </a:solidFill>
                          <a:latin typeface="+mj-lt"/>
                        </a:rPr>
                        <a:t>5-10 years</a:t>
                      </a:r>
                    </a:p>
                  </a:txBody>
                  <a:tcPr anchor="ctr"/>
                </a:tc>
                <a:tc>
                  <a:txBody>
                    <a:bodyPr/>
                    <a:lstStyle/>
                    <a:p>
                      <a:pPr algn="ctr">
                        <a:lnSpc>
                          <a:spcPct val="100000"/>
                        </a:lnSpc>
                      </a:pPr>
                      <a:r>
                        <a:rPr lang="en-US" sz="1300" dirty="0">
                          <a:solidFill>
                            <a:schemeClr val="accent1"/>
                          </a:solidFill>
                          <a:latin typeface="+mj-lt"/>
                        </a:rPr>
                        <a:t>8-12 years</a:t>
                      </a:r>
                    </a:p>
                  </a:txBody>
                  <a:tcPr anchor="ctr"/>
                </a:tc>
                <a:extLst>
                  <a:ext uri="{0D108BD9-81ED-4DB2-BD59-A6C34878D82A}">
                    <a16:rowId xmlns:a16="http://schemas.microsoft.com/office/drawing/2014/main" val="3684284458"/>
                  </a:ext>
                </a:extLst>
              </a:tr>
              <a:tr h="404140">
                <a:tc>
                  <a:txBody>
                    <a:bodyPr/>
                    <a:lstStyle/>
                    <a:p>
                      <a:pPr>
                        <a:lnSpc>
                          <a:spcPct val="100000"/>
                        </a:lnSpc>
                      </a:pPr>
                      <a:r>
                        <a:rPr lang="en-US" sz="1300" b="1" dirty="0">
                          <a:solidFill>
                            <a:schemeClr val="tx2"/>
                          </a:solidFill>
                        </a:rPr>
                        <a:t>Amortization</a:t>
                      </a:r>
                    </a:p>
                  </a:txBody>
                  <a:tcPr anchor="ctr"/>
                </a:tc>
                <a:tc>
                  <a:txBody>
                    <a:bodyPr/>
                    <a:lstStyle/>
                    <a:p>
                      <a:pPr algn="ctr">
                        <a:lnSpc>
                          <a:spcPct val="100000"/>
                        </a:lnSpc>
                      </a:pPr>
                      <a:r>
                        <a:rPr lang="en-US" sz="1300" dirty="0">
                          <a:solidFill>
                            <a:schemeClr val="accent1"/>
                          </a:solidFill>
                          <a:latin typeface="+mj-lt"/>
                        </a:rPr>
                        <a:t>None</a:t>
                      </a:r>
                    </a:p>
                  </a:txBody>
                  <a:tcPr anchor="ctr"/>
                </a:tc>
                <a:tc>
                  <a:txBody>
                    <a:bodyPr/>
                    <a:lstStyle/>
                    <a:p>
                      <a:pPr algn="ctr">
                        <a:lnSpc>
                          <a:spcPct val="100000"/>
                        </a:lnSpc>
                      </a:pPr>
                      <a:r>
                        <a:rPr lang="en-US" sz="1300" dirty="0">
                          <a:solidFill>
                            <a:schemeClr val="accent1"/>
                          </a:solidFill>
                          <a:latin typeface="+mj-lt"/>
                        </a:rPr>
                        <a:t>Straight Line</a:t>
                      </a:r>
                    </a:p>
                  </a:txBody>
                  <a:tcPr anchor="ctr"/>
                </a:tc>
                <a:tc>
                  <a:txBody>
                    <a:bodyPr/>
                    <a:lstStyle/>
                    <a:p>
                      <a:pPr algn="ctr">
                        <a:lnSpc>
                          <a:spcPct val="100000"/>
                        </a:lnSpc>
                      </a:pPr>
                      <a:r>
                        <a:rPr lang="en-US" sz="1300" dirty="0">
                          <a:solidFill>
                            <a:schemeClr val="accent1"/>
                          </a:solidFill>
                          <a:latin typeface="+mj-lt"/>
                        </a:rPr>
                        <a:t>Minimal</a:t>
                      </a:r>
                    </a:p>
                  </a:txBody>
                  <a:tcPr anchor="ctr"/>
                </a:tc>
                <a:tc gridSpan="3">
                  <a:txBody>
                    <a:bodyPr/>
                    <a:lstStyle/>
                    <a:p>
                      <a:pPr algn="ctr">
                        <a:lnSpc>
                          <a:spcPct val="100000"/>
                        </a:lnSpc>
                      </a:pPr>
                      <a:r>
                        <a:rPr lang="en-US" sz="1300" dirty="0">
                          <a:solidFill>
                            <a:schemeClr val="accent1"/>
                          </a:solidFill>
                          <a:latin typeface="+mj-lt"/>
                        </a:rPr>
                        <a:t>Bullet</a:t>
                      </a:r>
                    </a:p>
                  </a:txBody>
                  <a:tcPr anchor="ct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3352070642"/>
                  </a:ext>
                </a:extLst>
              </a:tr>
              <a:tr h="404140">
                <a:tc>
                  <a:txBody>
                    <a:bodyPr/>
                    <a:lstStyle/>
                    <a:p>
                      <a:pPr>
                        <a:lnSpc>
                          <a:spcPct val="100000"/>
                        </a:lnSpc>
                      </a:pPr>
                      <a:r>
                        <a:rPr lang="en-US" sz="1300" b="1" dirty="0">
                          <a:solidFill>
                            <a:schemeClr val="tx2"/>
                          </a:solidFill>
                        </a:rPr>
                        <a:t>Prepayment</a:t>
                      </a:r>
                    </a:p>
                  </a:txBody>
                  <a:tcPr anchor="ctr"/>
                </a:tc>
                <a:tc gridSpan="3">
                  <a:txBody>
                    <a:bodyPr/>
                    <a:lstStyle/>
                    <a:p>
                      <a:pPr algn="ctr">
                        <a:lnSpc>
                          <a:spcPct val="100000"/>
                        </a:lnSpc>
                      </a:pPr>
                      <a:r>
                        <a:rPr lang="en-US" sz="1300" dirty="0">
                          <a:solidFill>
                            <a:schemeClr val="accent1"/>
                          </a:solidFill>
                          <a:latin typeface="+mj-lt"/>
                        </a:rPr>
                        <a:t>Yes</a:t>
                      </a:r>
                    </a:p>
                  </a:txBody>
                  <a:tcPr anchor="ctr"/>
                </a:tc>
                <a:tc hMerge="1">
                  <a:txBody>
                    <a:bodyPr/>
                    <a:lstStyle/>
                    <a:p>
                      <a:pPr algn="ctr"/>
                      <a:endParaRPr lang="en-US" dirty="0"/>
                    </a:p>
                  </a:txBody>
                  <a:tcPr/>
                </a:tc>
                <a:tc hMerge="1">
                  <a:txBody>
                    <a:bodyPr/>
                    <a:lstStyle/>
                    <a:p>
                      <a:pPr algn="ctr"/>
                      <a:endParaRPr lang="en-US" dirty="0"/>
                    </a:p>
                  </a:txBody>
                  <a:tcPr/>
                </a:tc>
                <a:tc gridSpan="3">
                  <a:txBody>
                    <a:bodyPr/>
                    <a:lstStyle/>
                    <a:p>
                      <a:pPr algn="ctr">
                        <a:lnSpc>
                          <a:spcPct val="100000"/>
                        </a:lnSpc>
                      </a:pPr>
                      <a:r>
                        <a:rPr lang="en-US" sz="1300" dirty="0">
                          <a:solidFill>
                            <a:schemeClr val="accent1"/>
                          </a:solidFill>
                          <a:latin typeface="+mj-lt"/>
                        </a:rPr>
                        <a:t>Generally no</a:t>
                      </a:r>
                    </a:p>
                  </a:txBody>
                  <a:tcPr anchor="ctr"/>
                </a:tc>
                <a:tc hMerge="1">
                  <a:txBody>
                    <a:bodyPr/>
                    <a:lstStyle/>
                    <a:p>
                      <a:pPr algn="ctr"/>
                      <a:endParaRPr lang="en-US" dirty="0"/>
                    </a:p>
                  </a:txBody>
                  <a:tcPr/>
                </a:tc>
                <a:tc hMerge="1">
                  <a:txBody>
                    <a:bodyPr/>
                    <a:lstStyle/>
                    <a:p>
                      <a:pPr algn="ctr"/>
                      <a:endParaRPr lang="en-US" dirty="0"/>
                    </a:p>
                  </a:txBody>
                  <a:tcPr/>
                </a:tc>
                <a:extLst>
                  <a:ext uri="{0D108BD9-81ED-4DB2-BD59-A6C34878D82A}">
                    <a16:rowId xmlns:a16="http://schemas.microsoft.com/office/drawing/2014/main" val="298747358"/>
                  </a:ext>
                </a:extLst>
              </a:tr>
              <a:tr h="564689">
                <a:tc>
                  <a:txBody>
                    <a:bodyPr/>
                    <a:lstStyle/>
                    <a:p>
                      <a:pPr>
                        <a:lnSpc>
                          <a:spcPct val="100000"/>
                        </a:lnSpc>
                      </a:pPr>
                      <a:r>
                        <a:rPr lang="en-US" sz="1300" b="1" dirty="0">
                          <a:solidFill>
                            <a:schemeClr val="tx2"/>
                          </a:solidFill>
                        </a:rPr>
                        <a:t>Seniority</a:t>
                      </a:r>
                    </a:p>
                  </a:txBody>
                  <a:tcPr anchor="ctr"/>
                </a:tc>
                <a:tc gridSpan="2">
                  <a:txBody>
                    <a:bodyPr/>
                    <a:lstStyle/>
                    <a:p>
                      <a:pPr algn="ctr">
                        <a:lnSpc>
                          <a:spcPct val="100000"/>
                        </a:lnSpc>
                      </a:pPr>
                      <a:r>
                        <a:rPr lang="en-US" sz="1300" dirty="0">
                          <a:solidFill>
                            <a:schemeClr val="accent1"/>
                          </a:solidFill>
                          <a:latin typeface="+mj-lt"/>
                        </a:rPr>
                        <a:t>Senior</a:t>
                      </a:r>
                    </a:p>
                  </a:txBody>
                  <a:tcPr anchor="ctr"/>
                </a:tc>
                <a:tc hMerge="1">
                  <a:txBody>
                    <a:bodyPr/>
                    <a:lstStyle/>
                    <a:p>
                      <a:pPr algn="ctr"/>
                      <a:endParaRPr lang="en-US" dirty="0"/>
                    </a:p>
                  </a:txBody>
                  <a:tcPr/>
                </a:tc>
                <a:tc>
                  <a:txBody>
                    <a:bodyPr/>
                    <a:lstStyle/>
                    <a:p>
                      <a:pPr algn="ctr">
                        <a:lnSpc>
                          <a:spcPct val="100000"/>
                        </a:lnSpc>
                      </a:pPr>
                      <a:r>
                        <a:rPr lang="en-US" sz="1300" dirty="0">
                          <a:solidFill>
                            <a:schemeClr val="accent1"/>
                          </a:solidFill>
                          <a:latin typeface="+mj-lt"/>
                        </a:rPr>
                        <a:t>Senior / Subordinated </a:t>
                      </a:r>
                    </a:p>
                  </a:txBody>
                  <a:tcPr anchor="ctr"/>
                </a:tc>
                <a:tc>
                  <a:txBody>
                    <a:bodyPr/>
                    <a:lstStyle/>
                    <a:p>
                      <a:pPr algn="ctr">
                        <a:lnSpc>
                          <a:spcPct val="100000"/>
                        </a:lnSpc>
                      </a:pPr>
                      <a:r>
                        <a:rPr lang="en-US" sz="1300" dirty="0">
                          <a:solidFill>
                            <a:schemeClr val="accent1"/>
                          </a:solidFill>
                          <a:latin typeface="+mj-lt"/>
                        </a:rPr>
                        <a:t>Senior</a:t>
                      </a:r>
                    </a:p>
                  </a:txBody>
                  <a:tcPr anchor="ctr"/>
                </a:tc>
                <a:tc>
                  <a:txBody>
                    <a:bodyPr/>
                    <a:lstStyle/>
                    <a:p>
                      <a:pPr algn="ctr">
                        <a:lnSpc>
                          <a:spcPct val="100000"/>
                        </a:lnSpc>
                      </a:pPr>
                      <a:r>
                        <a:rPr lang="en-US" sz="1300" dirty="0">
                          <a:solidFill>
                            <a:schemeClr val="accent1"/>
                          </a:solidFill>
                          <a:latin typeface="+mj-lt"/>
                        </a:rPr>
                        <a:t>Subordinated</a:t>
                      </a:r>
                    </a:p>
                  </a:txBody>
                  <a:tcPr anchor="ctr"/>
                </a:tc>
                <a:tc>
                  <a:txBody>
                    <a:bodyPr/>
                    <a:lstStyle/>
                    <a:p>
                      <a:pPr algn="ctr">
                        <a:lnSpc>
                          <a:spcPct val="100000"/>
                        </a:lnSpc>
                      </a:pPr>
                      <a:r>
                        <a:rPr lang="en-US" sz="1300" dirty="0">
                          <a:solidFill>
                            <a:schemeClr val="accent1"/>
                          </a:solidFill>
                          <a:latin typeface="+mj-lt"/>
                        </a:rPr>
                        <a:t>Subordinated</a:t>
                      </a:r>
                    </a:p>
                  </a:txBody>
                  <a:tcPr anchor="ctr"/>
                </a:tc>
                <a:extLst>
                  <a:ext uri="{0D108BD9-81ED-4DB2-BD59-A6C34878D82A}">
                    <a16:rowId xmlns:a16="http://schemas.microsoft.com/office/drawing/2014/main" val="347230198"/>
                  </a:ext>
                </a:extLst>
              </a:tr>
              <a:tr h="564689">
                <a:tc>
                  <a:txBody>
                    <a:bodyPr/>
                    <a:lstStyle/>
                    <a:p>
                      <a:pPr>
                        <a:lnSpc>
                          <a:spcPct val="100000"/>
                        </a:lnSpc>
                      </a:pPr>
                      <a:r>
                        <a:rPr lang="en-US" sz="1300" b="1" dirty="0">
                          <a:solidFill>
                            <a:schemeClr val="tx2"/>
                          </a:solidFill>
                        </a:rPr>
                        <a:t>Security</a:t>
                      </a:r>
                    </a:p>
                  </a:txBody>
                  <a:tcPr anchor="ctr"/>
                </a:tc>
                <a:tc gridSpan="2">
                  <a:txBody>
                    <a:bodyPr/>
                    <a:lstStyle/>
                    <a:p>
                      <a:pPr algn="ctr">
                        <a:lnSpc>
                          <a:spcPct val="100000"/>
                        </a:lnSpc>
                      </a:pPr>
                      <a:r>
                        <a:rPr lang="en-US" sz="1300" dirty="0">
                          <a:solidFill>
                            <a:schemeClr val="accent1"/>
                          </a:solidFill>
                          <a:latin typeface="+mj-lt"/>
                        </a:rPr>
                        <a:t>Secured</a:t>
                      </a:r>
                    </a:p>
                  </a:txBody>
                  <a:tcPr anchor="ctr"/>
                </a:tc>
                <a:tc hMerge="1">
                  <a:txBody>
                    <a:bodyPr/>
                    <a:lstStyle/>
                    <a:p>
                      <a:pPr algn="ctr"/>
                      <a:endParaRPr lang="en-US" dirty="0"/>
                    </a:p>
                  </a:txBody>
                  <a:tcPr/>
                </a:tc>
                <a:tc>
                  <a:txBody>
                    <a:bodyPr/>
                    <a:lstStyle/>
                    <a:p>
                      <a:pPr algn="ctr">
                        <a:lnSpc>
                          <a:spcPct val="100000"/>
                        </a:lnSpc>
                      </a:pPr>
                      <a:r>
                        <a:rPr lang="en-US" sz="1300" dirty="0">
                          <a:solidFill>
                            <a:schemeClr val="accent1"/>
                          </a:solidFill>
                          <a:latin typeface="+mj-lt"/>
                        </a:rPr>
                        <a:t>Secured / Unsecured</a:t>
                      </a:r>
                    </a:p>
                  </a:txBody>
                  <a:tcPr anchor="ctr"/>
                </a:tc>
                <a:tc>
                  <a:txBody>
                    <a:bodyPr/>
                    <a:lstStyle/>
                    <a:p>
                      <a:pPr algn="ctr">
                        <a:lnSpc>
                          <a:spcPct val="100000"/>
                        </a:lnSpc>
                      </a:pPr>
                      <a:r>
                        <a:rPr lang="en-US" sz="1300" dirty="0">
                          <a:solidFill>
                            <a:schemeClr val="accent1"/>
                          </a:solidFill>
                          <a:latin typeface="+mj-lt"/>
                        </a:rPr>
                        <a:t>Secured / Unsecured</a:t>
                      </a:r>
                    </a:p>
                  </a:txBody>
                  <a:tcPr anchor="ctr"/>
                </a:tc>
                <a:tc>
                  <a:txBody>
                    <a:bodyPr/>
                    <a:lstStyle/>
                    <a:p>
                      <a:pPr algn="ctr">
                        <a:lnSpc>
                          <a:spcPct val="100000"/>
                        </a:lnSpc>
                      </a:pPr>
                      <a:r>
                        <a:rPr lang="en-US" sz="1300" dirty="0">
                          <a:solidFill>
                            <a:schemeClr val="accent1"/>
                          </a:solidFill>
                          <a:latin typeface="+mj-lt"/>
                        </a:rPr>
                        <a:t>Unsecured</a:t>
                      </a:r>
                    </a:p>
                  </a:txBody>
                  <a:tcPr anchor="ctr"/>
                </a:tc>
                <a:tc>
                  <a:txBody>
                    <a:bodyPr/>
                    <a:lstStyle/>
                    <a:p>
                      <a:pPr algn="ctr">
                        <a:lnSpc>
                          <a:spcPct val="100000"/>
                        </a:lnSpc>
                      </a:pPr>
                      <a:r>
                        <a:rPr lang="en-US" sz="1300" dirty="0">
                          <a:solidFill>
                            <a:schemeClr val="accent1"/>
                          </a:solidFill>
                          <a:latin typeface="+mj-lt"/>
                        </a:rPr>
                        <a:t>Unsecured</a:t>
                      </a:r>
                    </a:p>
                  </a:txBody>
                  <a:tcPr anchor="ctr"/>
                </a:tc>
                <a:extLst>
                  <a:ext uri="{0D108BD9-81ED-4DB2-BD59-A6C34878D82A}">
                    <a16:rowId xmlns:a16="http://schemas.microsoft.com/office/drawing/2014/main" val="3283443808"/>
                  </a:ext>
                </a:extLst>
              </a:tr>
              <a:tr h="404140">
                <a:tc>
                  <a:txBody>
                    <a:bodyPr/>
                    <a:lstStyle/>
                    <a:p>
                      <a:pPr>
                        <a:lnSpc>
                          <a:spcPct val="100000"/>
                        </a:lnSpc>
                      </a:pPr>
                      <a:r>
                        <a:rPr lang="en-US" sz="1300" b="1" dirty="0">
                          <a:solidFill>
                            <a:schemeClr val="tx2"/>
                          </a:solidFill>
                        </a:rPr>
                        <a:t>Covenants</a:t>
                      </a:r>
                    </a:p>
                  </a:txBody>
                  <a:tcPr anchor="ctr"/>
                </a:tc>
                <a:tc gridSpan="3">
                  <a:txBody>
                    <a:bodyPr/>
                    <a:lstStyle/>
                    <a:p>
                      <a:pPr algn="ctr">
                        <a:lnSpc>
                          <a:spcPct val="100000"/>
                        </a:lnSpc>
                      </a:pPr>
                      <a:r>
                        <a:rPr lang="en-US" sz="1300" dirty="0">
                          <a:solidFill>
                            <a:schemeClr val="accent1"/>
                          </a:solidFill>
                          <a:latin typeface="+mj-lt"/>
                        </a:rPr>
                        <a:t>Financial Maintenance</a:t>
                      </a:r>
                    </a:p>
                  </a:txBody>
                  <a:tcPr anchor="ctr"/>
                </a:tc>
                <a:tc hMerge="1">
                  <a:txBody>
                    <a:bodyPr/>
                    <a:lstStyle/>
                    <a:p>
                      <a:pPr algn="ctr"/>
                      <a:endParaRPr lang="en-US" dirty="0"/>
                    </a:p>
                  </a:txBody>
                  <a:tcPr/>
                </a:tc>
                <a:tc hMerge="1">
                  <a:txBody>
                    <a:bodyPr/>
                    <a:lstStyle/>
                    <a:p>
                      <a:pPr algn="ctr"/>
                      <a:endParaRPr lang="en-US" dirty="0"/>
                    </a:p>
                  </a:txBody>
                  <a:tcPr/>
                </a:tc>
                <a:tc gridSpan="3">
                  <a:txBody>
                    <a:bodyPr/>
                    <a:lstStyle/>
                    <a:p>
                      <a:pPr algn="ctr">
                        <a:lnSpc>
                          <a:spcPct val="100000"/>
                        </a:lnSpc>
                      </a:pPr>
                      <a:r>
                        <a:rPr lang="en-US" sz="1300" dirty="0">
                          <a:solidFill>
                            <a:schemeClr val="accent1"/>
                          </a:solidFill>
                          <a:latin typeface="+mj-lt"/>
                        </a:rPr>
                        <a:t>Financial Incurrence</a:t>
                      </a:r>
                    </a:p>
                  </a:txBody>
                  <a:tcPr anchor="ctr"/>
                </a:tc>
                <a:tc hMerge="1">
                  <a:txBody>
                    <a:bodyPr/>
                    <a:lstStyle/>
                    <a:p>
                      <a:pPr algn="ctr"/>
                      <a:endParaRPr lang="en-US" dirty="0"/>
                    </a:p>
                  </a:txBody>
                  <a:tcPr/>
                </a:tc>
                <a:tc hMerge="1">
                  <a:txBody>
                    <a:bodyPr/>
                    <a:lstStyle/>
                    <a:p>
                      <a:pPr algn="ctr"/>
                      <a:endParaRPr lang="en-US" dirty="0"/>
                    </a:p>
                  </a:txBody>
                  <a:tcPr/>
                </a:tc>
                <a:extLst>
                  <a:ext uri="{0D108BD9-81ED-4DB2-BD59-A6C34878D82A}">
                    <a16:rowId xmlns:a16="http://schemas.microsoft.com/office/drawing/2014/main" val="1941581896"/>
                  </a:ext>
                </a:extLst>
              </a:tr>
            </a:tbl>
          </a:graphicData>
        </a:graphic>
      </p:graphicFrame>
      <p:sp>
        <p:nvSpPr>
          <p:cNvPr id="2" name="Footer Placeholder 1">
            <a:extLst>
              <a:ext uri="{FF2B5EF4-FFF2-40B4-BE49-F238E27FC236}">
                <a16:creationId xmlns:a16="http://schemas.microsoft.com/office/drawing/2014/main" id="{601FF032-399C-4EB7-801A-6437E250C84F}"/>
              </a:ext>
            </a:extLst>
          </p:cNvPr>
          <p:cNvSpPr>
            <a:spLocks noGrp="1"/>
          </p:cNvSpPr>
          <p:nvPr>
            <p:ph type="ftr" sz="quarter" idx="3"/>
          </p:nvPr>
        </p:nvSpPr>
        <p:spPr/>
        <p:txBody>
          <a:bodyPr/>
          <a:lstStyle/>
          <a:p>
            <a:r>
              <a:rPr lang="en-US" dirty="0"/>
              <a:t>© 2025 Financial Edge Training </a:t>
            </a:r>
          </a:p>
        </p:txBody>
      </p:sp>
      <p:sp>
        <p:nvSpPr>
          <p:cNvPr id="4" name="Slide Number Placeholder 3">
            <a:extLst>
              <a:ext uri="{FF2B5EF4-FFF2-40B4-BE49-F238E27FC236}">
                <a16:creationId xmlns:a16="http://schemas.microsoft.com/office/drawing/2014/main" id="{F2D6AB1C-F96A-406A-AF13-5A303D9DE588}"/>
              </a:ext>
            </a:extLst>
          </p:cNvPr>
          <p:cNvSpPr>
            <a:spLocks noGrp="1"/>
          </p:cNvSpPr>
          <p:nvPr>
            <p:ph type="sldNum" sz="quarter" idx="4"/>
          </p:nvPr>
        </p:nvSpPr>
        <p:spPr/>
        <p:txBody>
          <a:bodyPr/>
          <a:lstStyle/>
          <a:p>
            <a:fld id="{A150EB23-9872-4F54-B315-6C45A1D5BAA2}" type="slidenum">
              <a:rPr lang="en-US" smtClean="0"/>
              <a:pPr/>
              <a:t>4</a:t>
            </a:fld>
            <a:endParaRPr lang="en-US"/>
          </a:p>
        </p:txBody>
      </p:sp>
    </p:spTree>
    <p:extLst>
      <p:ext uri="{BB962C8B-B14F-4D97-AF65-F5344CB8AC3E}">
        <p14:creationId xmlns:p14="http://schemas.microsoft.com/office/powerpoint/2010/main" val="17037676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angle 35">
            <a:extLst>
              <a:ext uri="{FF2B5EF4-FFF2-40B4-BE49-F238E27FC236}">
                <a16:creationId xmlns:a16="http://schemas.microsoft.com/office/drawing/2014/main" id="{299A5C0F-2415-465D-8DB6-A1C79326AD24}"/>
              </a:ext>
            </a:extLst>
          </p:cNvPr>
          <p:cNvSpPr/>
          <p:nvPr/>
        </p:nvSpPr>
        <p:spPr>
          <a:xfrm>
            <a:off x="7590456" y="1495514"/>
            <a:ext cx="4601544" cy="5362486"/>
          </a:xfrm>
          <a:prstGeom prst="rect">
            <a:avLst/>
          </a:prstGeom>
          <a:solidFill>
            <a:schemeClr val="accent6">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endParaRPr lang="en-US" sz="1600" b="1" dirty="0">
              <a:solidFill>
                <a:schemeClr val="bg1"/>
              </a:solidFill>
            </a:endParaRPr>
          </a:p>
        </p:txBody>
      </p:sp>
      <p:sp>
        <p:nvSpPr>
          <p:cNvPr id="44" name="Rectangle 43">
            <a:extLst>
              <a:ext uri="{FF2B5EF4-FFF2-40B4-BE49-F238E27FC236}">
                <a16:creationId xmlns:a16="http://schemas.microsoft.com/office/drawing/2014/main" id="{7C2B0C5F-D00A-4418-9FEF-CAAF0CDCA179}"/>
              </a:ext>
            </a:extLst>
          </p:cNvPr>
          <p:cNvSpPr/>
          <p:nvPr/>
        </p:nvSpPr>
        <p:spPr>
          <a:xfrm>
            <a:off x="9056415" y="1495514"/>
            <a:ext cx="1488895" cy="5362486"/>
          </a:xfrm>
          <a:prstGeom prst="rect">
            <a:avLst/>
          </a:prstGeom>
          <a:solidFill>
            <a:schemeClr val="accent6">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endParaRPr lang="en-US" sz="1600" b="1" dirty="0">
              <a:solidFill>
                <a:schemeClr val="bg1"/>
              </a:solidFill>
            </a:endParaRPr>
          </a:p>
        </p:txBody>
      </p:sp>
      <p:sp>
        <p:nvSpPr>
          <p:cNvPr id="48" name="Rectangle 47">
            <a:extLst>
              <a:ext uri="{FF2B5EF4-FFF2-40B4-BE49-F238E27FC236}">
                <a16:creationId xmlns:a16="http://schemas.microsoft.com/office/drawing/2014/main" id="{3B613115-39E5-414E-8F5A-A31EC0BF9DB3}"/>
              </a:ext>
            </a:extLst>
          </p:cNvPr>
          <p:cNvSpPr/>
          <p:nvPr/>
        </p:nvSpPr>
        <p:spPr>
          <a:xfrm>
            <a:off x="0" y="1495514"/>
            <a:ext cx="3140416" cy="5362486"/>
          </a:xfrm>
          <a:prstGeom prst="rect">
            <a:avLst/>
          </a:prstGeom>
          <a:solidFill>
            <a:schemeClr val="accent3">
              <a:lumMod val="40000"/>
              <a:lumOff val="60000"/>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endParaRPr lang="en-US" sz="1600" b="1" dirty="0">
              <a:solidFill>
                <a:schemeClr val="bg1"/>
              </a:solidFill>
            </a:endParaRPr>
          </a:p>
        </p:txBody>
      </p:sp>
      <p:sp>
        <p:nvSpPr>
          <p:cNvPr id="43" name="Rectangle 42">
            <a:extLst>
              <a:ext uri="{FF2B5EF4-FFF2-40B4-BE49-F238E27FC236}">
                <a16:creationId xmlns:a16="http://schemas.microsoft.com/office/drawing/2014/main" id="{C938C8CD-3558-4DF7-B46B-C89DB69323C6}"/>
              </a:ext>
            </a:extLst>
          </p:cNvPr>
          <p:cNvSpPr/>
          <p:nvPr/>
        </p:nvSpPr>
        <p:spPr>
          <a:xfrm>
            <a:off x="3143678" y="1495514"/>
            <a:ext cx="4446778" cy="5362486"/>
          </a:xfrm>
          <a:prstGeom prst="rect">
            <a:avLst/>
          </a:prstGeom>
          <a:solidFill>
            <a:schemeClr val="accent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endParaRPr lang="en-US" sz="1600" b="1" dirty="0">
              <a:solidFill>
                <a:schemeClr val="bg1"/>
              </a:solidFill>
            </a:endParaRPr>
          </a:p>
        </p:txBody>
      </p:sp>
      <p:sp>
        <p:nvSpPr>
          <p:cNvPr id="21" name="Title 3">
            <a:extLst>
              <a:ext uri="{FF2B5EF4-FFF2-40B4-BE49-F238E27FC236}">
                <a16:creationId xmlns:a16="http://schemas.microsoft.com/office/drawing/2014/main" id="{E9F00CA8-15BC-46E6-8D07-04C1E7759691}"/>
              </a:ext>
            </a:extLst>
          </p:cNvPr>
          <p:cNvSpPr>
            <a:spLocks noGrp="1"/>
          </p:cNvSpPr>
          <p:nvPr>
            <p:ph type="title"/>
          </p:nvPr>
        </p:nvSpPr>
        <p:spPr>
          <a:xfrm>
            <a:off x="426720" y="404248"/>
            <a:ext cx="11338560" cy="748272"/>
          </a:xfrm>
        </p:spPr>
        <p:txBody>
          <a:bodyPr/>
          <a:lstStyle/>
          <a:p>
            <a:r>
              <a:rPr lang="en-US" dirty="0"/>
              <a:t>Debt Providers/Holders</a:t>
            </a:r>
          </a:p>
        </p:txBody>
      </p:sp>
      <p:grpSp>
        <p:nvGrpSpPr>
          <p:cNvPr id="6" name="Group 5">
            <a:extLst>
              <a:ext uri="{FF2B5EF4-FFF2-40B4-BE49-F238E27FC236}">
                <a16:creationId xmlns:a16="http://schemas.microsoft.com/office/drawing/2014/main" id="{C985E723-EB75-4EC0-B34A-13C8CDA29D39}"/>
              </a:ext>
            </a:extLst>
          </p:cNvPr>
          <p:cNvGrpSpPr/>
          <p:nvPr/>
        </p:nvGrpSpPr>
        <p:grpSpPr>
          <a:xfrm>
            <a:off x="426720" y="2766606"/>
            <a:ext cx="2562187" cy="3495759"/>
            <a:chOff x="575110" y="2766606"/>
            <a:chExt cx="2243602" cy="3495759"/>
          </a:xfrm>
        </p:grpSpPr>
        <p:sp>
          <p:nvSpPr>
            <p:cNvPr id="17" name="Rectangle 16">
              <a:extLst>
                <a:ext uri="{FF2B5EF4-FFF2-40B4-BE49-F238E27FC236}">
                  <a16:creationId xmlns:a16="http://schemas.microsoft.com/office/drawing/2014/main" id="{8848619E-02FE-B24B-B055-76517A13BEE4}"/>
                </a:ext>
              </a:extLst>
            </p:cNvPr>
            <p:cNvSpPr/>
            <p:nvPr/>
          </p:nvSpPr>
          <p:spPr>
            <a:xfrm>
              <a:off x="575113" y="2766606"/>
              <a:ext cx="2243599" cy="4572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90000" rtlCol="0" anchor="ctr"/>
            <a:lstStyle/>
            <a:p>
              <a:pPr algn="r"/>
              <a:r>
                <a:rPr lang="en-US" sz="1400" b="1" dirty="0">
                  <a:solidFill>
                    <a:schemeClr val="accent3"/>
                  </a:solidFill>
                </a:rPr>
                <a:t>Revolving Credit Facility</a:t>
              </a:r>
            </a:p>
          </p:txBody>
        </p:sp>
        <p:sp>
          <p:nvSpPr>
            <p:cNvPr id="18" name="Rectangle 17">
              <a:extLst>
                <a:ext uri="{FF2B5EF4-FFF2-40B4-BE49-F238E27FC236}">
                  <a16:creationId xmlns:a16="http://schemas.microsoft.com/office/drawing/2014/main" id="{DDC725F2-48EA-B94D-B007-AC9350EE0133}"/>
                </a:ext>
              </a:extLst>
            </p:cNvPr>
            <p:cNvSpPr/>
            <p:nvPr/>
          </p:nvSpPr>
          <p:spPr>
            <a:xfrm>
              <a:off x="575113" y="3374318"/>
              <a:ext cx="2243599" cy="4572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90000" rtlCol="0" anchor="ctr"/>
            <a:lstStyle/>
            <a:p>
              <a:pPr algn="r"/>
              <a:r>
                <a:rPr lang="en-US" sz="1400" b="1" dirty="0">
                  <a:solidFill>
                    <a:schemeClr val="accent3"/>
                  </a:solidFill>
                </a:rPr>
                <a:t>Term Loan A</a:t>
              </a:r>
            </a:p>
          </p:txBody>
        </p:sp>
        <p:sp>
          <p:nvSpPr>
            <p:cNvPr id="19" name="Rectangle 18">
              <a:extLst>
                <a:ext uri="{FF2B5EF4-FFF2-40B4-BE49-F238E27FC236}">
                  <a16:creationId xmlns:a16="http://schemas.microsoft.com/office/drawing/2014/main" id="{F6A1EEBD-A6D1-E948-9D16-AB90B818FB7D}"/>
                </a:ext>
              </a:extLst>
            </p:cNvPr>
            <p:cNvSpPr/>
            <p:nvPr/>
          </p:nvSpPr>
          <p:spPr>
            <a:xfrm>
              <a:off x="575112" y="3982030"/>
              <a:ext cx="2243599" cy="4572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90000" rtlCol="0" anchor="ctr"/>
            <a:lstStyle/>
            <a:p>
              <a:pPr algn="r"/>
              <a:r>
                <a:rPr lang="en-US" sz="1400" b="1" dirty="0">
                  <a:solidFill>
                    <a:schemeClr val="accent3"/>
                  </a:solidFill>
                </a:rPr>
                <a:t>Term Loan B/C/D</a:t>
              </a:r>
            </a:p>
          </p:txBody>
        </p:sp>
        <p:sp>
          <p:nvSpPr>
            <p:cNvPr id="20" name="Rectangle 19">
              <a:extLst>
                <a:ext uri="{FF2B5EF4-FFF2-40B4-BE49-F238E27FC236}">
                  <a16:creationId xmlns:a16="http://schemas.microsoft.com/office/drawing/2014/main" id="{5F8A6242-F49E-2143-8AE3-257FE29E0941}"/>
                </a:ext>
              </a:extLst>
            </p:cNvPr>
            <p:cNvSpPr/>
            <p:nvPr/>
          </p:nvSpPr>
          <p:spPr>
            <a:xfrm>
              <a:off x="575112" y="4589742"/>
              <a:ext cx="2243599" cy="4572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90000" rtlCol="0" anchor="ctr"/>
            <a:lstStyle/>
            <a:p>
              <a:pPr algn="r"/>
              <a:r>
                <a:rPr lang="en-US" sz="1400" b="1" dirty="0">
                  <a:solidFill>
                    <a:schemeClr val="accent3"/>
                  </a:solidFill>
                </a:rPr>
                <a:t>High Yield Bond</a:t>
              </a:r>
            </a:p>
          </p:txBody>
        </p:sp>
        <p:sp>
          <p:nvSpPr>
            <p:cNvPr id="22" name="Rectangle 21">
              <a:extLst>
                <a:ext uri="{FF2B5EF4-FFF2-40B4-BE49-F238E27FC236}">
                  <a16:creationId xmlns:a16="http://schemas.microsoft.com/office/drawing/2014/main" id="{86C1583B-A2B0-CF46-A08A-14FFFD62FD74}"/>
                </a:ext>
              </a:extLst>
            </p:cNvPr>
            <p:cNvSpPr/>
            <p:nvPr/>
          </p:nvSpPr>
          <p:spPr>
            <a:xfrm>
              <a:off x="575111" y="5197454"/>
              <a:ext cx="2243599" cy="4572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90000" rtlCol="0" anchor="ctr"/>
            <a:lstStyle/>
            <a:p>
              <a:pPr algn="r"/>
              <a:r>
                <a:rPr lang="en-US" sz="1400" b="1" dirty="0">
                  <a:solidFill>
                    <a:schemeClr val="accent3"/>
                  </a:solidFill>
                </a:rPr>
                <a:t>Mezzanine</a:t>
              </a:r>
            </a:p>
          </p:txBody>
        </p:sp>
        <p:sp>
          <p:nvSpPr>
            <p:cNvPr id="23" name="Rectangle 22">
              <a:extLst>
                <a:ext uri="{FF2B5EF4-FFF2-40B4-BE49-F238E27FC236}">
                  <a16:creationId xmlns:a16="http://schemas.microsoft.com/office/drawing/2014/main" id="{1D32E70E-88DB-E744-B3E8-66E1409A2F0C}"/>
                </a:ext>
              </a:extLst>
            </p:cNvPr>
            <p:cNvSpPr/>
            <p:nvPr/>
          </p:nvSpPr>
          <p:spPr>
            <a:xfrm>
              <a:off x="575110" y="5805165"/>
              <a:ext cx="2243599" cy="4572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90000" rtlCol="0" anchor="ctr"/>
            <a:lstStyle/>
            <a:p>
              <a:pPr algn="r"/>
              <a:r>
                <a:rPr lang="en-US" sz="1400" b="1" dirty="0">
                  <a:solidFill>
                    <a:schemeClr val="accent3"/>
                  </a:solidFill>
                </a:rPr>
                <a:t>Preferred Stock</a:t>
              </a:r>
            </a:p>
          </p:txBody>
        </p:sp>
      </p:grpSp>
      <p:sp>
        <p:nvSpPr>
          <p:cNvPr id="34" name="TextBox 33">
            <a:extLst>
              <a:ext uri="{FF2B5EF4-FFF2-40B4-BE49-F238E27FC236}">
                <a16:creationId xmlns:a16="http://schemas.microsoft.com/office/drawing/2014/main" id="{72BACA95-32B1-4C42-90FE-AE2D624F242A}"/>
              </a:ext>
            </a:extLst>
          </p:cNvPr>
          <p:cNvSpPr txBox="1"/>
          <p:nvPr/>
        </p:nvSpPr>
        <p:spPr>
          <a:xfrm rot="5400000">
            <a:off x="1479790" y="608457"/>
            <a:ext cx="460211" cy="2562186"/>
          </a:xfrm>
          <a:prstGeom prst="rect">
            <a:avLst/>
          </a:prstGeom>
          <a:noFill/>
        </p:spPr>
        <p:txBody>
          <a:bodyPr vert="vert270" wrap="square" lIns="90000" rtlCol="0">
            <a:spAutoFit/>
          </a:bodyPr>
          <a:lstStyle/>
          <a:p>
            <a:pPr algn="r"/>
            <a:r>
              <a:rPr lang="en-US" b="1" dirty="0">
                <a:solidFill>
                  <a:schemeClr val="accent3"/>
                </a:solidFill>
              </a:rPr>
              <a:t>TYPE OF FACILITY</a:t>
            </a:r>
          </a:p>
        </p:txBody>
      </p:sp>
      <p:grpSp>
        <p:nvGrpSpPr>
          <p:cNvPr id="8" name="Group 7">
            <a:extLst>
              <a:ext uri="{FF2B5EF4-FFF2-40B4-BE49-F238E27FC236}">
                <a16:creationId xmlns:a16="http://schemas.microsoft.com/office/drawing/2014/main" id="{5F0F6F9A-B2D6-4C60-86DE-C731ABC7B30A}"/>
              </a:ext>
            </a:extLst>
          </p:cNvPr>
          <p:cNvGrpSpPr/>
          <p:nvPr/>
        </p:nvGrpSpPr>
        <p:grpSpPr>
          <a:xfrm>
            <a:off x="7658729" y="2095320"/>
            <a:ext cx="4272624" cy="598713"/>
            <a:chOff x="7658729" y="2095320"/>
            <a:chExt cx="4272624" cy="598713"/>
          </a:xfrm>
          <a:noFill/>
        </p:grpSpPr>
        <p:sp>
          <p:nvSpPr>
            <p:cNvPr id="27" name="Rectangle 26">
              <a:extLst>
                <a:ext uri="{FF2B5EF4-FFF2-40B4-BE49-F238E27FC236}">
                  <a16:creationId xmlns:a16="http://schemas.microsoft.com/office/drawing/2014/main" id="{E6204BD1-23B2-2F47-BD72-64001A0255BB}"/>
                </a:ext>
              </a:extLst>
            </p:cNvPr>
            <p:cNvSpPr/>
            <p:nvPr/>
          </p:nvSpPr>
          <p:spPr>
            <a:xfrm>
              <a:off x="7658729" y="2095320"/>
              <a:ext cx="1299544" cy="598705"/>
            </a:xfrm>
            <a:prstGeom prst="rect">
              <a:avLst/>
            </a:prstGeom>
            <a:grp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r>
                <a:rPr lang="en-US" sz="1400" b="1" dirty="0">
                  <a:solidFill>
                    <a:schemeClr val="accent6">
                      <a:lumMod val="75000"/>
                    </a:schemeClr>
                  </a:solidFill>
                </a:rPr>
                <a:t>CLOs</a:t>
              </a:r>
            </a:p>
          </p:txBody>
        </p:sp>
        <p:sp>
          <p:nvSpPr>
            <p:cNvPr id="28" name="Rectangle 27">
              <a:extLst>
                <a:ext uri="{FF2B5EF4-FFF2-40B4-BE49-F238E27FC236}">
                  <a16:creationId xmlns:a16="http://schemas.microsoft.com/office/drawing/2014/main" id="{C0DC29E5-F6C6-4D4A-8C0A-B7B0FC29DBB0}"/>
                </a:ext>
              </a:extLst>
            </p:cNvPr>
            <p:cNvSpPr/>
            <p:nvPr/>
          </p:nvSpPr>
          <p:spPr>
            <a:xfrm>
              <a:off x="9142914" y="2095320"/>
              <a:ext cx="1299544" cy="598713"/>
            </a:xfrm>
            <a:prstGeom prst="rect">
              <a:avLst/>
            </a:prstGeom>
            <a:grp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r>
                <a:rPr lang="en-US" sz="1400" b="1" dirty="0">
                  <a:solidFill>
                    <a:schemeClr val="accent6">
                      <a:lumMod val="75000"/>
                    </a:schemeClr>
                  </a:solidFill>
                </a:rPr>
                <a:t>BDCs</a:t>
              </a:r>
            </a:p>
          </p:txBody>
        </p:sp>
        <p:sp>
          <p:nvSpPr>
            <p:cNvPr id="51" name="Rectangle 50">
              <a:extLst>
                <a:ext uri="{FF2B5EF4-FFF2-40B4-BE49-F238E27FC236}">
                  <a16:creationId xmlns:a16="http://schemas.microsoft.com/office/drawing/2014/main" id="{142888DB-5853-724D-8064-7B801AA158EC}"/>
                </a:ext>
              </a:extLst>
            </p:cNvPr>
            <p:cNvSpPr/>
            <p:nvPr/>
          </p:nvSpPr>
          <p:spPr>
            <a:xfrm>
              <a:off x="10631809" y="2095320"/>
              <a:ext cx="1299544" cy="598713"/>
            </a:xfrm>
            <a:prstGeom prst="rect">
              <a:avLst/>
            </a:prstGeom>
            <a:grp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r>
                <a:rPr lang="en-US" sz="1400" b="1" dirty="0">
                  <a:solidFill>
                    <a:schemeClr val="accent6">
                      <a:lumMod val="75000"/>
                    </a:schemeClr>
                  </a:solidFill>
                </a:rPr>
                <a:t>PE Sponsors</a:t>
              </a:r>
            </a:p>
          </p:txBody>
        </p:sp>
      </p:grpSp>
      <p:sp>
        <p:nvSpPr>
          <p:cNvPr id="31" name="TextBox 30">
            <a:extLst>
              <a:ext uri="{FF2B5EF4-FFF2-40B4-BE49-F238E27FC236}">
                <a16:creationId xmlns:a16="http://schemas.microsoft.com/office/drawing/2014/main" id="{4B29EB3A-CB62-2442-954C-385A74992DAD}"/>
              </a:ext>
            </a:extLst>
          </p:cNvPr>
          <p:cNvSpPr txBox="1"/>
          <p:nvPr/>
        </p:nvSpPr>
        <p:spPr>
          <a:xfrm>
            <a:off x="7720514" y="1713631"/>
            <a:ext cx="4125994" cy="369332"/>
          </a:xfrm>
          <a:prstGeom prst="rect">
            <a:avLst/>
          </a:prstGeom>
          <a:noFill/>
        </p:spPr>
        <p:txBody>
          <a:bodyPr wrap="square" rtlCol="0">
            <a:spAutoFit/>
          </a:bodyPr>
          <a:lstStyle/>
          <a:p>
            <a:pPr algn="ctr"/>
            <a:r>
              <a:rPr lang="en-US" b="1" dirty="0">
                <a:solidFill>
                  <a:schemeClr val="accent6">
                    <a:lumMod val="75000"/>
                  </a:schemeClr>
                </a:solidFill>
              </a:rPr>
              <a:t>INVESTORS</a:t>
            </a:r>
          </a:p>
        </p:txBody>
      </p:sp>
      <p:sp>
        <p:nvSpPr>
          <p:cNvPr id="45" name="Rectangle 44">
            <a:extLst>
              <a:ext uri="{FF2B5EF4-FFF2-40B4-BE49-F238E27FC236}">
                <a16:creationId xmlns:a16="http://schemas.microsoft.com/office/drawing/2014/main" id="{9509FF7F-2518-41D9-8DA4-341FB2A389D5}"/>
              </a:ext>
            </a:extLst>
          </p:cNvPr>
          <p:cNvSpPr/>
          <p:nvPr/>
        </p:nvSpPr>
        <p:spPr>
          <a:xfrm>
            <a:off x="4622620" y="1495514"/>
            <a:ext cx="1488895" cy="5362486"/>
          </a:xfrm>
          <a:prstGeom prst="rect">
            <a:avLst/>
          </a:prstGeom>
          <a:solidFill>
            <a:schemeClr val="accent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endParaRPr lang="en-US" sz="1600" b="1" dirty="0">
              <a:solidFill>
                <a:schemeClr val="bg1"/>
              </a:solidFill>
            </a:endParaRPr>
          </a:p>
        </p:txBody>
      </p:sp>
      <p:grpSp>
        <p:nvGrpSpPr>
          <p:cNvPr id="7" name="Group 6">
            <a:extLst>
              <a:ext uri="{FF2B5EF4-FFF2-40B4-BE49-F238E27FC236}">
                <a16:creationId xmlns:a16="http://schemas.microsoft.com/office/drawing/2014/main" id="{3D10A94F-801F-4472-8255-4B27AFF44572}"/>
              </a:ext>
            </a:extLst>
          </p:cNvPr>
          <p:cNvGrpSpPr/>
          <p:nvPr/>
        </p:nvGrpSpPr>
        <p:grpSpPr>
          <a:xfrm>
            <a:off x="3187454" y="2095320"/>
            <a:ext cx="4292628" cy="598713"/>
            <a:chOff x="3286309" y="2095320"/>
            <a:chExt cx="4292628" cy="598713"/>
          </a:xfrm>
          <a:noFill/>
        </p:grpSpPr>
        <p:sp>
          <p:nvSpPr>
            <p:cNvPr id="25" name="Rectangle 24">
              <a:extLst>
                <a:ext uri="{FF2B5EF4-FFF2-40B4-BE49-F238E27FC236}">
                  <a16:creationId xmlns:a16="http://schemas.microsoft.com/office/drawing/2014/main" id="{1BA6F09B-8ADE-8147-BA2C-390A8E765073}"/>
                </a:ext>
              </a:extLst>
            </p:cNvPr>
            <p:cNvSpPr/>
            <p:nvPr/>
          </p:nvSpPr>
          <p:spPr>
            <a:xfrm>
              <a:off x="3286309" y="2095320"/>
              <a:ext cx="1299544" cy="598713"/>
            </a:xfrm>
            <a:prstGeom prst="rect">
              <a:avLst/>
            </a:prstGeom>
            <a:grp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r>
                <a:rPr lang="en-US" sz="1400" b="1" dirty="0">
                  <a:solidFill>
                    <a:schemeClr val="tx2"/>
                  </a:solidFill>
                </a:rPr>
                <a:t>Banks</a:t>
              </a:r>
            </a:p>
          </p:txBody>
        </p:sp>
        <p:sp>
          <p:nvSpPr>
            <p:cNvPr id="29" name="Rectangle 28">
              <a:extLst>
                <a:ext uri="{FF2B5EF4-FFF2-40B4-BE49-F238E27FC236}">
                  <a16:creationId xmlns:a16="http://schemas.microsoft.com/office/drawing/2014/main" id="{66FAA9B1-1D67-2943-8656-CC67774CE20A}"/>
                </a:ext>
              </a:extLst>
            </p:cNvPr>
            <p:cNvSpPr/>
            <p:nvPr/>
          </p:nvSpPr>
          <p:spPr>
            <a:xfrm>
              <a:off x="6279393" y="2095320"/>
              <a:ext cx="1299544" cy="598713"/>
            </a:xfrm>
            <a:prstGeom prst="rect">
              <a:avLst/>
            </a:prstGeom>
            <a:grp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r>
                <a:rPr lang="en-US" sz="1400" b="1" dirty="0">
                  <a:solidFill>
                    <a:schemeClr val="tx2"/>
                  </a:solidFill>
                </a:rPr>
                <a:t>Insurance / Pensions</a:t>
              </a:r>
            </a:p>
          </p:txBody>
        </p:sp>
        <p:sp>
          <p:nvSpPr>
            <p:cNvPr id="26" name="Rectangle 25">
              <a:extLst>
                <a:ext uri="{FF2B5EF4-FFF2-40B4-BE49-F238E27FC236}">
                  <a16:creationId xmlns:a16="http://schemas.microsoft.com/office/drawing/2014/main" id="{10FD5A08-F52F-0C4C-9F4D-2E6CC43A6F94}"/>
                </a:ext>
              </a:extLst>
            </p:cNvPr>
            <p:cNvSpPr/>
            <p:nvPr/>
          </p:nvSpPr>
          <p:spPr>
            <a:xfrm>
              <a:off x="4811350" y="2095320"/>
              <a:ext cx="1299544" cy="598713"/>
            </a:xfrm>
            <a:prstGeom prst="rect">
              <a:avLst/>
            </a:prstGeom>
            <a:grp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r>
                <a:rPr lang="en-US" sz="1400" b="1" dirty="0">
                  <a:solidFill>
                    <a:schemeClr val="tx2"/>
                  </a:solidFill>
                </a:rPr>
                <a:t>Hedge Funds</a:t>
              </a:r>
            </a:p>
          </p:txBody>
        </p:sp>
      </p:grpSp>
      <p:sp>
        <p:nvSpPr>
          <p:cNvPr id="42" name="TextBox 41">
            <a:extLst>
              <a:ext uri="{FF2B5EF4-FFF2-40B4-BE49-F238E27FC236}">
                <a16:creationId xmlns:a16="http://schemas.microsoft.com/office/drawing/2014/main" id="{EF773131-4DC1-4D02-B51D-FA3127FDF483}"/>
              </a:ext>
            </a:extLst>
          </p:cNvPr>
          <p:cNvSpPr txBox="1"/>
          <p:nvPr/>
        </p:nvSpPr>
        <p:spPr>
          <a:xfrm>
            <a:off x="4771204" y="1709115"/>
            <a:ext cx="1222892" cy="369332"/>
          </a:xfrm>
          <a:prstGeom prst="rect">
            <a:avLst/>
          </a:prstGeom>
          <a:noFill/>
        </p:spPr>
        <p:txBody>
          <a:bodyPr wrap="square">
            <a:spAutoFit/>
          </a:bodyPr>
          <a:lstStyle/>
          <a:p>
            <a:pPr algn="ctr"/>
            <a:r>
              <a:rPr lang="en-US" b="1" dirty="0">
                <a:solidFill>
                  <a:schemeClr val="tx2"/>
                </a:solidFill>
              </a:rPr>
              <a:t>LENDERS</a:t>
            </a:r>
            <a:endParaRPr lang="en-GB" dirty="0">
              <a:solidFill>
                <a:schemeClr val="tx2"/>
              </a:solidFill>
            </a:endParaRPr>
          </a:p>
        </p:txBody>
      </p:sp>
      <p:grpSp>
        <p:nvGrpSpPr>
          <p:cNvPr id="9" name="Group 8">
            <a:extLst>
              <a:ext uri="{FF2B5EF4-FFF2-40B4-BE49-F238E27FC236}">
                <a16:creationId xmlns:a16="http://schemas.microsoft.com/office/drawing/2014/main" id="{ACB3A60C-5661-488A-AE9D-025452FDC966}"/>
              </a:ext>
            </a:extLst>
          </p:cNvPr>
          <p:cNvGrpSpPr/>
          <p:nvPr/>
        </p:nvGrpSpPr>
        <p:grpSpPr>
          <a:xfrm>
            <a:off x="3593933" y="2759511"/>
            <a:ext cx="3547774" cy="3502854"/>
            <a:chOff x="3680431" y="2759511"/>
            <a:chExt cx="3547774" cy="3502854"/>
          </a:xfrm>
        </p:grpSpPr>
        <p:sp>
          <p:nvSpPr>
            <p:cNvPr id="3" name="Oval 2">
              <a:extLst>
                <a:ext uri="{FF2B5EF4-FFF2-40B4-BE49-F238E27FC236}">
                  <a16:creationId xmlns:a16="http://schemas.microsoft.com/office/drawing/2014/main" id="{F5367611-6564-4286-BC6C-CC98BEC9F2DF}"/>
                </a:ext>
              </a:extLst>
            </p:cNvPr>
            <p:cNvSpPr/>
            <p:nvPr/>
          </p:nvSpPr>
          <p:spPr>
            <a:xfrm>
              <a:off x="5228737" y="5805165"/>
              <a:ext cx="457200" cy="4572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1" dirty="0">
                <a:solidFill>
                  <a:schemeClr val="bg1"/>
                </a:solidFill>
              </a:endParaRPr>
            </a:p>
            <a:p>
              <a:pPr algn="ctr"/>
              <a:r>
                <a:rPr lang="en-US" sz="1800" b="1" dirty="0">
                  <a:solidFill>
                    <a:schemeClr val="bg1"/>
                  </a:solidFill>
                </a:rPr>
                <a:t>✓</a:t>
              </a:r>
            </a:p>
            <a:p>
              <a:pPr algn="ctr"/>
              <a:endParaRPr lang="en-GB" dirty="0">
                <a:solidFill>
                  <a:schemeClr val="bg1"/>
                </a:solidFill>
              </a:endParaRPr>
            </a:p>
          </p:txBody>
        </p:sp>
        <p:sp>
          <p:nvSpPr>
            <p:cNvPr id="38" name="Oval 37">
              <a:extLst>
                <a:ext uri="{FF2B5EF4-FFF2-40B4-BE49-F238E27FC236}">
                  <a16:creationId xmlns:a16="http://schemas.microsoft.com/office/drawing/2014/main" id="{C6F0869F-39D8-4829-B07B-6F5A88AE50A8}"/>
                </a:ext>
              </a:extLst>
            </p:cNvPr>
            <p:cNvSpPr/>
            <p:nvPr/>
          </p:nvSpPr>
          <p:spPr>
            <a:xfrm>
              <a:off x="5228737" y="5195565"/>
              <a:ext cx="457200" cy="4572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1" dirty="0">
                <a:solidFill>
                  <a:schemeClr val="bg1"/>
                </a:solidFill>
              </a:endParaRPr>
            </a:p>
            <a:p>
              <a:pPr algn="ctr"/>
              <a:r>
                <a:rPr lang="en-US" sz="1800" b="1" dirty="0">
                  <a:solidFill>
                    <a:schemeClr val="bg1"/>
                  </a:solidFill>
                </a:rPr>
                <a:t>✓</a:t>
              </a:r>
            </a:p>
            <a:p>
              <a:pPr algn="ctr"/>
              <a:endParaRPr lang="en-GB" dirty="0">
                <a:solidFill>
                  <a:schemeClr val="bg1"/>
                </a:solidFill>
              </a:endParaRPr>
            </a:p>
          </p:txBody>
        </p:sp>
        <p:sp>
          <p:nvSpPr>
            <p:cNvPr id="39" name="Oval 38">
              <a:extLst>
                <a:ext uri="{FF2B5EF4-FFF2-40B4-BE49-F238E27FC236}">
                  <a16:creationId xmlns:a16="http://schemas.microsoft.com/office/drawing/2014/main" id="{49C7994D-32AC-4F70-814F-EFBC46E58CF2}"/>
                </a:ext>
              </a:extLst>
            </p:cNvPr>
            <p:cNvSpPr/>
            <p:nvPr/>
          </p:nvSpPr>
          <p:spPr>
            <a:xfrm>
              <a:off x="5228737" y="4598789"/>
              <a:ext cx="457200" cy="4572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1" dirty="0">
                <a:solidFill>
                  <a:schemeClr val="bg1"/>
                </a:solidFill>
              </a:endParaRPr>
            </a:p>
            <a:p>
              <a:pPr algn="ctr"/>
              <a:r>
                <a:rPr lang="en-US" sz="1800" b="1" dirty="0">
                  <a:solidFill>
                    <a:schemeClr val="bg1"/>
                  </a:solidFill>
                </a:rPr>
                <a:t>✓</a:t>
              </a:r>
            </a:p>
            <a:p>
              <a:pPr algn="ctr"/>
              <a:endParaRPr lang="en-GB" dirty="0">
                <a:solidFill>
                  <a:schemeClr val="bg1"/>
                </a:solidFill>
              </a:endParaRPr>
            </a:p>
          </p:txBody>
        </p:sp>
        <p:sp>
          <p:nvSpPr>
            <p:cNvPr id="40" name="Oval 39">
              <a:extLst>
                <a:ext uri="{FF2B5EF4-FFF2-40B4-BE49-F238E27FC236}">
                  <a16:creationId xmlns:a16="http://schemas.microsoft.com/office/drawing/2014/main" id="{CC480394-76B8-4963-B142-1E1B7D845649}"/>
                </a:ext>
              </a:extLst>
            </p:cNvPr>
            <p:cNvSpPr/>
            <p:nvPr/>
          </p:nvSpPr>
          <p:spPr>
            <a:xfrm>
              <a:off x="5228737" y="3989189"/>
              <a:ext cx="457200" cy="4572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1" dirty="0">
                <a:solidFill>
                  <a:schemeClr val="bg1"/>
                </a:solidFill>
              </a:endParaRPr>
            </a:p>
            <a:p>
              <a:pPr algn="ctr"/>
              <a:r>
                <a:rPr lang="en-US" sz="1800" b="1" dirty="0">
                  <a:solidFill>
                    <a:schemeClr val="bg1"/>
                  </a:solidFill>
                </a:rPr>
                <a:t>✓</a:t>
              </a:r>
            </a:p>
            <a:p>
              <a:pPr algn="ctr"/>
              <a:endParaRPr lang="en-GB" dirty="0">
                <a:solidFill>
                  <a:schemeClr val="bg1"/>
                </a:solidFill>
              </a:endParaRPr>
            </a:p>
          </p:txBody>
        </p:sp>
        <p:sp>
          <p:nvSpPr>
            <p:cNvPr id="41" name="Oval 40">
              <a:extLst>
                <a:ext uri="{FF2B5EF4-FFF2-40B4-BE49-F238E27FC236}">
                  <a16:creationId xmlns:a16="http://schemas.microsoft.com/office/drawing/2014/main" id="{DCCB2D16-7CA5-4D7C-9BBC-3B829941127E}"/>
                </a:ext>
              </a:extLst>
            </p:cNvPr>
            <p:cNvSpPr/>
            <p:nvPr/>
          </p:nvSpPr>
          <p:spPr>
            <a:xfrm>
              <a:off x="3680431" y="3369111"/>
              <a:ext cx="457200" cy="4572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1" dirty="0">
                <a:solidFill>
                  <a:schemeClr val="bg1"/>
                </a:solidFill>
              </a:endParaRPr>
            </a:p>
            <a:p>
              <a:pPr algn="ctr"/>
              <a:r>
                <a:rPr lang="en-US" sz="1800" b="1" dirty="0">
                  <a:solidFill>
                    <a:schemeClr val="bg1"/>
                  </a:solidFill>
                </a:rPr>
                <a:t>✓</a:t>
              </a:r>
            </a:p>
            <a:p>
              <a:pPr algn="ctr"/>
              <a:endParaRPr lang="en-GB" dirty="0">
                <a:solidFill>
                  <a:schemeClr val="bg1"/>
                </a:solidFill>
              </a:endParaRPr>
            </a:p>
          </p:txBody>
        </p:sp>
        <p:sp>
          <p:nvSpPr>
            <p:cNvPr id="50" name="Oval 49">
              <a:extLst>
                <a:ext uri="{FF2B5EF4-FFF2-40B4-BE49-F238E27FC236}">
                  <a16:creationId xmlns:a16="http://schemas.microsoft.com/office/drawing/2014/main" id="{F1EBA529-9F27-4B15-A383-6D730E95E56F}"/>
                </a:ext>
              </a:extLst>
            </p:cNvPr>
            <p:cNvSpPr/>
            <p:nvPr/>
          </p:nvSpPr>
          <p:spPr>
            <a:xfrm>
              <a:off x="3680431" y="2759511"/>
              <a:ext cx="457200" cy="4572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1" dirty="0">
                <a:solidFill>
                  <a:schemeClr val="bg1"/>
                </a:solidFill>
              </a:endParaRPr>
            </a:p>
            <a:p>
              <a:pPr algn="ctr"/>
              <a:r>
                <a:rPr lang="en-US" sz="1800" b="1" dirty="0">
                  <a:solidFill>
                    <a:schemeClr val="bg1"/>
                  </a:solidFill>
                </a:rPr>
                <a:t>✓</a:t>
              </a:r>
            </a:p>
            <a:p>
              <a:pPr algn="ctr"/>
              <a:endParaRPr lang="en-GB" dirty="0">
                <a:solidFill>
                  <a:schemeClr val="bg1"/>
                </a:solidFill>
              </a:endParaRPr>
            </a:p>
          </p:txBody>
        </p:sp>
        <p:sp>
          <p:nvSpPr>
            <p:cNvPr id="63" name="Oval 62">
              <a:extLst>
                <a:ext uri="{FF2B5EF4-FFF2-40B4-BE49-F238E27FC236}">
                  <a16:creationId xmlns:a16="http://schemas.microsoft.com/office/drawing/2014/main" id="{AF13579A-BDB6-4AA5-8321-8FE71B603E87}"/>
                </a:ext>
              </a:extLst>
            </p:cNvPr>
            <p:cNvSpPr/>
            <p:nvPr/>
          </p:nvSpPr>
          <p:spPr>
            <a:xfrm>
              <a:off x="6771005" y="3989189"/>
              <a:ext cx="457200" cy="4572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1" dirty="0">
                <a:solidFill>
                  <a:schemeClr val="bg1"/>
                </a:solidFill>
              </a:endParaRPr>
            </a:p>
            <a:p>
              <a:pPr algn="ctr"/>
              <a:r>
                <a:rPr lang="en-US" sz="1800" b="1" dirty="0">
                  <a:solidFill>
                    <a:schemeClr val="bg1"/>
                  </a:solidFill>
                </a:rPr>
                <a:t>✓</a:t>
              </a:r>
            </a:p>
            <a:p>
              <a:pPr algn="ctr"/>
              <a:endParaRPr lang="en-GB" dirty="0">
                <a:solidFill>
                  <a:schemeClr val="bg1"/>
                </a:solidFill>
              </a:endParaRPr>
            </a:p>
          </p:txBody>
        </p:sp>
      </p:grpSp>
      <p:grpSp>
        <p:nvGrpSpPr>
          <p:cNvPr id="13" name="Group 12">
            <a:extLst>
              <a:ext uri="{FF2B5EF4-FFF2-40B4-BE49-F238E27FC236}">
                <a16:creationId xmlns:a16="http://schemas.microsoft.com/office/drawing/2014/main" id="{FF4EFECE-5D05-4873-A7AD-217BF9080087}"/>
              </a:ext>
            </a:extLst>
          </p:cNvPr>
          <p:cNvGrpSpPr/>
          <p:nvPr/>
        </p:nvGrpSpPr>
        <p:grpSpPr>
          <a:xfrm>
            <a:off x="8088345" y="3372430"/>
            <a:ext cx="3437768" cy="2889935"/>
            <a:chOff x="8088345" y="3372430"/>
            <a:chExt cx="3437768" cy="2889935"/>
          </a:xfrm>
        </p:grpSpPr>
        <p:sp>
          <p:nvSpPr>
            <p:cNvPr id="59" name="Oval 58">
              <a:extLst>
                <a:ext uri="{FF2B5EF4-FFF2-40B4-BE49-F238E27FC236}">
                  <a16:creationId xmlns:a16="http://schemas.microsoft.com/office/drawing/2014/main" id="{94D4FCD9-ECF4-4052-9826-08CB77BCC97A}"/>
                </a:ext>
              </a:extLst>
            </p:cNvPr>
            <p:cNvSpPr/>
            <p:nvPr/>
          </p:nvSpPr>
          <p:spPr>
            <a:xfrm>
              <a:off x="11068913" y="3982030"/>
              <a:ext cx="457200" cy="4572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1" dirty="0">
                <a:solidFill>
                  <a:schemeClr val="bg1"/>
                </a:solidFill>
              </a:endParaRPr>
            </a:p>
            <a:p>
              <a:pPr algn="ctr"/>
              <a:r>
                <a:rPr lang="en-US" sz="1800" b="1" dirty="0">
                  <a:solidFill>
                    <a:schemeClr val="bg1"/>
                  </a:solidFill>
                </a:rPr>
                <a:t>✓</a:t>
              </a:r>
            </a:p>
            <a:p>
              <a:pPr algn="ctr"/>
              <a:endParaRPr lang="en-GB" dirty="0">
                <a:solidFill>
                  <a:schemeClr val="bg1"/>
                </a:solidFill>
              </a:endParaRPr>
            </a:p>
          </p:txBody>
        </p:sp>
        <p:sp>
          <p:nvSpPr>
            <p:cNvPr id="56" name="Oval 55">
              <a:extLst>
                <a:ext uri="{FF2B5EF4-FFF2-40B4-BE49-F238E27FC236}">
                  <a16:creationId xmlns:a16="http://schemas.microsoft.com/office/drawing/2014/main" id="{F24802AD-E4A6-44FE-BFD3-862310CFACD5}"/>
                </a:ext>
              </a:extLst>
            </p:cNvPr>
            <p:cNvSpPr/>
            <p:nvPr/>
          </p:nvSpPr>
          <p:spPr>
            <a:xfrm>
              <a:off x="8088345" y="3982030"/>
              <a:ext cx="457200" cy="4572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1" dirty="0">
                <a:solidFill>
                  <a:schemeClr val="bg1"/>
                </a:solidFill>
              </a:endParaRPr>
            </a:p>
            <a:p>
              <a:pPr algn="ctr"/>
              <a:r>
                <a:rPr lang="en-US" sz="1800" b="1" dirty="0">
                  <a:solidFill>
                    <a:schemeClr val="bg1"/>
                  </a:solidFill>
                </a:rPr>
                <a:t>✓</a:t>
              </a:r>
            </a:p>
            <a:p>
              <a:pPr algn="ctr"/>
              <a:endParaRPr lang="en-GB" dirty="0">
                <a:solidFill>
                  <a:schemeClr val="bg1"/>
                </a:solidFill>
              </a:endParaRPr>
            </a:p>
          </p:txBody>
        </p:sp>
        <p:sp>
          <p:nvSpPr>
            <p:cNvPr id="57" name="Oval 56">
              <a:extLst>
                <a:ext uri="{FF2B5EF4-FFF2-40B4-BE49-F238E27FC236}">
                  <a16:creationId xmlns:a16="http://schemas.microsoft.com/office/drawing/2014/main" id="{C0D521C3-9D55-4556-BD53-55A78C77B7CA}"/>
                </a:ext>
              </a:extLst>
            </p:cNvPr>
            <p:cNvSpPr/>
            <p:nvPr/>
          </p:nvSpPr>
          <p:spPr>
            <a:xfrm>
              <a:off x="8088345" y="3372430"/>
              <a:ext cx="457200" cy="4572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1" dirty="0">
                <a:solidFill>
                  <a:schemeClr val="bg1"/>
                </a:solidFill>
              </a:endParaRPr>
            </a:p>
            <a:p>
              <a:pPr algn="ctr"/>
              <a:r>
                <a:rPr lang="en-US" sz="1800" b="1" dirty="0">
                  <a:solidFill>
                    <a:schemeClr val="bg1"/>
                  </a:solidFill>
                </a:rPr>
                <a:t>✓</a:t>
              </a:r>
            </a:p>
            <a:p>
              <a:pPr algn="ctr"/>
              <a:endParaRPr lang="en-GB" dirty="0">
                <a:solidFill>
                  <a:schemeClr val="bg1"/>
                </a:solidFill>
              </a:endParaRPr>
            </a:p>
          </p:txBody>
        </p:sp>
        <p:sp>
          <p:nvSpPr>
            <p:cNvPr id="58" name="Oval 57">
              <a:extLst>
                <a:ext uri="{FF2B5EF4-FFF2-40B4-BE49-F238E27FC236}">
                  <a16:creationId xmlns:a16="http://schemas.microsoft.com/office/drawing/2014/main" id="{6D7F0DD4-F212-4F8A-AFC8-0542D0899F87}"/>
                </a:ext>
              </a:extLst>
            </p:cNvPr>
            <p:cNvSpPr/>
            <p:nvPr/>
          </p:nvSpPr>
          <p:spPr>
            <a:xfrm>
              <a:off x="11068913" y="4591630"/>
              <a:ext cx="457200" cy="4572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1" dirty="0">
                <a:solidFill>
                  <a:schemeClr val="bg1"/>
                </a:solidFill>
              </a:endParaRPr>
            </a:p>
            <a:p>
              <a:pPr algn="ctr"/>
              <a:r>
                <a:rPr lang="en-US" sz="1800" b="1" dirty="0">
                  <a:solidFill>
                    <a:schemeClr val="bg1"/>
                  </a:solidFill>
                </a:rPr>
                <a:t>✓</a:t>
              </a:r>
            </a:p>
            <a:p>
              <a:pPr algn="ctr"/>
              <a:endParaRPr lang="en-GB" dirty="0">
                <a:solidFill>
                  <a:schemeClr val="bg1"/>
                </a:solidFill>
              </a:endParaRPr>
            </a:p>
          </p:txBody>
        </p:sp>
        <p:sp>
          <p:nvSpPr>
            <p:cNvPr id="60" name="Oval 59">
              <a:extLst>
                <a:ext uri="{FF2B5EF4-FFF2-40B4-BE49-F238E27FC236}">
                  <a16:creationId xmlns:a16="http://schemas.microsoft.com/office/drawing/2014/main" id="{D8E59F18-7D76-445D-8741-266EBFD5AB1A}"/>
                </a:ext>
              </a:extLst>
            </p:cNvPr>
            <p:cNvSpPr/>
            <p:nvPr/>
          </p:nvSpPr>
          <p:spPr>
            <a:xfrm>
              <a:off x="11068913" y="5805165"/>
              <a:ext cx="457200" cy="4572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1" dirty="0">
                <a:solidFill>
                  <a:schemeClr val="bg1"/>
                </a:solidFill>
              </a:endParaRPr>
            </a:p>
            <a:p>
              <a:pPr algn="ctr"/>
              <a:r>
                <a:rPr lang="en-US" sz="1800" b="1" dirty="0">
                  <a:solidFill>
                    <a:schemeClr val="bg1"/>
                  </a:solidFill>
                </a:rPr>
                <a:t>✓</a:t>
              </a:r>
            </a:p>
            <a:p>
              <a:pPr algn="ctr"/>
              <a:endParaRPr lang="en-GB" dirty="0">
                <a:solidFill>
                  <a:schemeClr val="bg1"/>
                </a:solidFill>
              </a:endParaRPr>
            </a:p>
          </p:txBody>
        </p:sp>
        <p:sp>
          <p:nvSpPr>
            <p:cNvPr id="61" name="Oval 60">
              <a:extLst>
                <a:ext uri="{FF2B5EF4-FFF2-40B4-BE49-F238E27FC236}">
                  <a16:creationId xmlns:a16="http://schemas.microsoft.com/office/drawing/2014/main" id="{2C08B4C2-7AE0-4EBD-BC75-DE43A0A90316}"/>
                </a:ext>
              </a:extLst>
            </p:cNvPr>
            <p:cNvSpPr/>
            <p:nvPr/>
          </p:nvSpPr>
          <p:spPr>
            <a:xfrm>
              <a:off x="11068913" y="5195565"/>
              <a:ext cx="457200" cy="4572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1" dirty="0">
                <a:solidFill>
                  <a:schemeClr val="bg1"/>
                </a:solidFill>
              </a:endParaRPr>
            </a:p>
            <a:p>
              <a:pPr algn="ctr"/>
              <a:r>
                <a:rPr lang="en-US" sz="1800" b="1" dirty="0">
                  <a:solidFill>
                    <a:schemeClr val="bg1"/>
                  </a:solidFill>
                </a:rPr>
                <a:t>✓</a:t>
              </a:r>
            </a:p>
            <a:p>
              <a:pPr algn="ctr"/>
              <a:endParaRPr lang="en-GB" dirty="0">
                <a:solidFill>
                  <a:schemeClr val="bg1"/>
                </a:solidFill>
              </a:endParaRPr>
            </a:p>
          </p:txBody>
        </p:sp>
        <p:sp>
          <p:nvSpPr>
            <p:cNvPr id="62" name="Oval 61">
              <a:extLst>
                <a:ext uri="{FF2B5EF4-FFF2-40B4-BE49-F238E27FC236}">
                  <a16:creationId xmlns:a16="http://schemas.microsoft.com/office/drawing/2014/main" id="{82E610C6-598B-4923-9198-4BE94A8B01B5}"/>
                </a:ext>
              </a:extLst>
            </p:cNvPr>
            <p:cNvSpPr/>
            <p:nvPr/>
          </p:nvSpPr>
          <p:spPr>
            <a:xfrm>
              <a:off x="9559323" y="3989189"/>
              <a:ext cx="457200" cy="4572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1" dirty="0">
                <a:solidFill>
                  <a:schemeClr val="bg1"/>
                </a:solidFill>
              </a:endParaRPr>
            </a:p>
            <a:p>
              <a:pPr algn="ctr"/>
              <a:r>
                <a:rPr lang="en-US" sz="1800" b="1" dirty="0">
                  <a:solidFill>
                    <a:schemeClr val="bg1"/>
                  </a:solidFill>
                </a:rPr>
                <a:t>✓</a:t>
              </a:r>
            </a:p>
            <a:p>
              <a:pPr algn="ctr"/>
              <a:endParaRPr lang="en-GB" dirty="0">
                <a:solidFill>
                  <a:schemeClr val="bg1"/>
                </a:solidFill>
              </a:endParaRPr>
            </a:p>
          </p:txBody>
        </p:sp>
        <p:sp>
          <p:nvSpPr>
            <p:cNvPr id="46" name="Oval 45">
              <a:extLst>
                <a:ext uri="{FF2B5EF4-FFF2-40B4-BE49-F238E27FC236}">
                  <a16:creationId xmlns:a16="http://schemas.microsoft.com/office/drawing/2014/main" id="{D241419F-2F21-4DD2-8E25-4879C8DE86BC}"/>
                </a:ext>
              </a:extLst>
            </p:cNvPr>
            <p:cNvSpPr/>
            <p:nvPr/>
          </p:nvSpPr>
          <p:spPr>
            <a:xfrm>
              <a:off x="9564086" y="5194994"/>
              <a:ext cx="457200" cy="4572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1" dirty="0">
                <a:solidFill>
                  <a:schemeClr val="bg1"/>
                </a:solidFill>
              </a:endParaRPr>
            </a:p>
            <a:p>
              <a:pPr algn="ctr"/>
              <a:r>
                <a:rPr lang="en-US" sz="1800" b="1" dirty="0">
                  <a:solidFill>
                    <a:schemeClr val="bg1"/>
                  </a:solidFill>
                </a:rPr>
                <a:t>✓</a:t>
              </a:r>
            </a:p>
            <a:p>
              <a:pPr algn="ctr"/>
              <a:endParaRPr lang="en-GB" dirty="0">
                <a:solidFill>
                  <a:schemeClr val="bg1"/>
                </a:solidFill>
              </a:endParaRPr>
            </a:p>
          </p:txBody>
        </p:sp>
      </p:grpSp>
      <p:sp>
        <p:nvSpPr>
          <p:cNvPr id="2" name="Footer Placeholder 1">
            <a:extLst>
              <a:ext uri="{FF2B5EF4-FFF2-40B4-BE49-F238E27FC236}">
                <a16:creationId xmlns:a16="http://schemas.microsoft.com/office/drawing/2014/main" id="{82DD4A50-7015-4AA0-857D-132701DB0D96}"/>
              </a:ext>
            </a:extLst>
          </p:cNvPr>
          <p:cNvSpPr>
            <a:spLocks noGrp="1"/>
          </p:cNvSpPr>
          <p:nvPr>
            <p:ph type="ftr" sz="quarter" idx="3"/>
          </p:nvPr>
        </p:nvSpPr>
        <p:spPr/>
        <p:txBody>
          <a:bodyPr/>
          <a:lstStyle/>
          <a:p>
            <a:r>
              <a:rPr lang="en-US" dirty="0"/>
              <a:t>© 2025 Financial Edge Training </a:t>
            </a:r>
          </a:p>
        </p:txBody>
      </p:sp>
      <p:sp>
        <p:nvSpPr>
          <p:cNvPr id="4" name="Slide Number Placeholder 3">
            <a:extLst>
              <a:ext uri="{FF2B5EF4-FFF2-40B4-BE49-F238E27FC236}">
                <a16:creationId xmlns:a16="http://schemas.microsoft.com/office/drawing/2014/main" id="{9EC806E1-F142-47B5-BA63-3B661C062A64}"/>
              </a:ext>
            </a:extLst>
          </p:cNvPr>
          <p:cNvSpPr>
            <a:spLocks noGrp="1"/>
          </p:cNvSpPr>
          <p:nvPr>
            <p:ph type="sldNum" sz="quarter" idx="4"/>
          </p:nvPr>
        </p:nvSpPr>
        <p:spPr/>
        <p:txBody>
          <a:bodyPr/>
          <a:lstStyle/>
          <a:p>
            <a:fld id="{A150EB23-9872-4F54-B315-6C45A1D5BAA2}" type="slidenum">
              <a:rPr lang="en-US" smtClean="0"/>
              <a:pPr/>
              <a:t>5</a:t>
            </a:fld>
            <a:endParaRPr lang="en-US"/>
          </a:p>
        </p:txBody>
      </p:sp>
    </p:spTree>
    <p:extLst>
      <p:ext uri="{BB962C8B-B14F-4D97-AF65-F5344CB8AC3E}">
        <p14:creationId xmlns:p14="http://schemas.microsoft.com/office/powerpoint/2010/main" val="4169400139"/>
      </p:ext>
    </p:extLst>
  </p:cSld>
  <p:clrMapOvr>
    <a:masterClrMapping/>
  </p:clrMapOvr>
  <p:transition>
    <p:fade/>
  </p:transition>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14:presetBounceEnd="60000">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14:bounceEnd="60000">
                                          <p:cBhvr additive="base">
                                            <p:cTn id="7" dur="500" fill="hold"/>
                                            <p:tgtEl>
                                              <p:spTgt spid="7"/>
                                            </p:tgtEl>
                                            <p:attrNameLst>
                                              <p:attrName>ppt_x</p:attrName>
                                            </p:attrNameLst>
                                          </p:cBhvr>
                                          <p:tavLst>
                                            <p:tav tm="0">
                                              <p:val>
                                                <p:strVal val="#ppt_x"/>
                                              </p:val>
                                            </p:tav>
                                            <p:tav tm="100000">
                                              <p:val>
                                                <p:strVal val="#ppt_x"/>
                                              </p:val>
                                            </p:tav>
                                          </p:tavLst>
                                        </p:anim>
                                        <p:anim calcmode="lin" valueType="num" p14:bounceEnd="60000">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14:presetBounceEnd="60000">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14:bounceEnd="60000">
                                          <p:cBhvr additive="base">
                                            <p:cTn id="13" dur="500" fill="hold"/>
                                            <p:tgtEl>
                                              <p:spTgt spid="8"/>
                                            </p:tgtEl>
                                            <p:attrNameLst>
                                              <p:attrName>ppt_x</p:attrName>
                                            </p:attrNameLst>
                                          </p:cBhvr>
                                          <p:tavLst>
                                            <p:tav tm="0">
                                              <p:val>
                                                <p:strVal val="#ppt_x"/>
                                              </p:val>
                                            </p:tav>
                                            <p:tav tm="100000">
                                              <p:val>
                                                <p:strVal val="#ppt_x"/>
                                              </p:val>
                                            </p:tav>
                                          </p:tavLst>
                                        </p:anim>
                                        <p:anim calcmode="lin" valueType="num" p14:bounceEnd="60000">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14:presetBounceEnd="60000">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14:bounceEnd="60000">
                                          <p:cBhvr additive="base">
                                            <p:cTn id="19" dur="500" fill="hold"/>
                                            <p:tgtEl>
                                              <p:spTgt spid="6"/>
                                            </p:tgtEl>
                                            <p:attrNameLst>
                                              <p:attrName>ppt_x</p:attrName>
                                            </p:attrNameLst>
                                          </p:cBhvr>
                                          <p:tavLst>
                                            <p:tav tm="0">
                                              <p:val>
                                                <p:strVal val="#ppt_x"/>
                                              </p:val>
                                            </p:tav>
                                            <p:tav tm="100000">
                                              <p:val>
                                                <p:strVal val="#ppt_x"/>
                                              </p:val>
                                            </p:tav>
                                          </p:tavLst>
                                        </p:anim>
                                        <p:anim calcmode="lin" valueType="num" p14:bounceEnd="60000">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500"/>
                                            <p:tgtEl>
                                              <p:spTgt spid="9"/>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13"/>
                                            </p:tgtEl>
                                            <p:attrNameLst>
                                              <p:attrName>style.visibility</p:attrName>
                                            </p:attrNameLst>
                                          </p:cBhvr>
                                          <p:to>
                                            <p:strVal val="visible"/>
                                          </p:to>
                                        </p:set>
                                        <p:animEffect transition="in" filter="fade">
                                          <p:cBhvr>
                                            <p:cTn id="3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mc:Choice>
    <mc:Fallback xmlns="">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500"/>
                                            <p:tgtEl>
                                              <p:spTgt spid="9"/>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13"/>
                                            </p:tgtEl>
                                            <p:attrNameLst>
                                              <p:attrName>style.visibility</p:attrName>
                                            </p:attrNameLst>
                                          </p:cBhvr>
                                          <p:to>
                                            <p:strVal val="visible"/>
                                          </p:to>
                                        </p:set>
                                        <p:animEffect transition="in" filter="fade">
                                          <p:cBhvr>
                                            <p:cTn id="3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3FCFCD8A-8D93-4E9C-AE8E-B854C8381A35}"/>
              </a:ext>
            </a:extLst>
          </p:cNvPr>
          <p:cNvSpPr/>
          <p:nvPr/>
        </p:nvSpPr>
        <p:spPr>
          <a:xfrm>
            <a:off x="8125304" y="2263140"/>
            <a:ext cx="4063891" cy="4594859"/>
          </a:xfrm>
          <a:prstGeom prst="rect">
            <a:avLst/>
          </a:prstGeom>
          <a:solidFill>
            <a:schemeClr val="accent2">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endParaRPr lang="en-US" sz="1600" b="1" dirty="0">
              <a:solidFill>
                <a:schemeClr val="bg1"/>
              </a:solidFill>
            </a:endParaRPr>
          </a:p>
        </p:txBody>
      </p:sp>
      <p:sp>
        <p:nvSpPr>
          <p:cNvPr id="27" name="Rectangle 26">
            <a:extLst>
              <a:ext uri="{FF2B5EF4-FFF2-40B4-BE49-F238E27FC236}">
                <a16:creationId xmlns:a16="http://schemas.microsoft.com/office/drawing/2014/main" id="{CC4A23AB-4AAD-4B6F-B68C-6A06D3216A45}"/>
              </a:ext>
            </a:extLst>
          </p:cNvPr>
          <p:cNvSpPr/>
          <p:nvPr/>
        </p:nvSpPr>
        <p:spPr>
          <a:xfrm>
            <a:off x="4063891" y="2263140"/>
            <a:ext cx="4063891" cy="4594859"/>
          </a:xfrm>
          <a:prstGeom prst="rect">
            <a:avLst/>
          </a:prstGeom>
          <a:solidFill>
            <a:schemeClr val="accent6">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endParaRPr lang="en-US" sz="1600" b="1" dirty="0">
              <a:solidFill>
                <a:schemeClr val="bg1"/>
              </a:solidFill>
            </a:endParaRPr>
          </a:p>
        </p:txBody>
      </p:sp>
      <p:sp>
        <p:nvSpPr>
          <p:cNvPr id="28" name="Rectangle 27">
            <a:extLst>
              <a:ext uri="{FF2B5EF4-FFF2-40B4-BE49-F238E27FC236}">
                <a16:creationId xmlns:a16="http://schemas.microsoft.com/office/drawing/2014/main" id="{62753900-3027-4366-882B-5CDD0FE12AE9}"/>
              </a:ext>
            </a:extLst>
          </p:cNvPr>
          <p:cNvSpPr/>
          <p:nvPr/>
        </p:nvSpPr>
        <p:spPr>
          <a:xfrm>
            <a:off x="2809" y="2263140"/>
            <a:ext cx="4063891" cy="4640579"/>
          </a:xfrm>
          <a:prstGeom prst="rect">
            <a:avLst/>
          </a:prstGeom>
          <a:solidFill>
            <a:schemeClr val="accent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endParaRPr lang="en-US" sz="1600" b="1" dirty="0">
              <a:solidFill>
                <a:schemeClr val="bg1"/>
              </a:solidFill>
            </a:endParaRPr>
          </a:p>
        </p:txBody>
      </p:sp>
      <p:sp>
        <p:nvSpPr>
          <p:cNvPr id="3" name="Title 2">
            <a:extLst>
              <a:ext uri="{FF2B5EF4-FFF2-40B4-BE49-F238E27FC236}">
                <a16:creationId xmlns:a16="http://schemas.microsoft.com/office/drawing/2014/main" id="{F0569E8E-2EC5-E549-99DF-785B604088F9}"/>
              </a:ext>
            </a:extLst>
          </p:cNvPr>
          <p:cNvSpPr>
            <a:spLocks noGrp="1"/>
          </p:cNvSpPr>
          <p:nvPr>
            <p:ph type="title"/>
          </p:nvPr>
        </p:nvSpPr>
        <p:spPr/>
        <p:txBody>
          <a:bodyPr/>
          <a:lstStyle/>
          <a:p>
            <a:r>
              <a:rPr lang="en-US" dirty="0" err="1"/>
              <a:t>Unitranche</a:t>
            </a:r>
            <a:r>
              <a:rPr lang="en-US" dirty="0"/>
              <a:t> Financing</a:t>
            </a:r>
          </a:p>
        </p:txBody>
      </p:sp>
      <p:sp>
        <p:nvSpPr>
          <p:cNvPr id="8" name="Rectangle 7">
            <a:extLst>
              <a:ext uri="{FF2B5EF4-FFF2-40B4-BE49-F238E27FC236}">
                <a16:creationId xmlns:a16="http://schemas.microsoft.com/office/drawing/2014/main" id="{18C59B2B-A4C5-C34B-A0A6-1475009ED3E3}"/>
              </a:ext>
            </a:extLst>
          </p:cNvPr>
          <p:cNvSpPr/>
          <p:nvPr/>
        </p:nvSpPr>
        <p:spPr>
          <a:xfrm>
            <a:off x="8127274" y="2568500"/>
            <a:ext cx="3637679" cy="103958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accent2"/>
                </a:solidFill>
              </a:rPr>
              <a:t>DIRECT LENDER</a:t>
            </a:r>
          </a:p>
        </p:txBody>
      </p:sp>
      <p:sp>
        <p:nvSpPr>
          <p:cNvPr id="6" name="TextBox 5">
            <a:extLst>
              <a:ext uri="{FF2B5EF4-FFF2-40B4-BE49-F238E27FC236}">
                <a16:creationId xmlns:a16="http://schemas.microsoft.com/office/drawing/2014/main" id="{90762E81-FF15-2441-B364-EFABA427A0E3}"/>
              </a:ext>
            </a:extLst>
          </p:cNvPr>
          <p:cNvSpPr txBox="1"/>
          <p:nvPr/>
        </p:nvSpPr>
        <p:spPr>
          <a:xfrm flipH="1">
            <a:off x="8125303" y="3558581"/>
            <a:ext cx="3637678" cy="870262"/>
          </a:xfrm>
          <a:prstGeom prst="rect">
            <a:avLst/>
          </a:prstGeom>
          <a:noFill/>
          <a:ln w="19050">
            <a:noFill/>
            <a:miter lim="800000"/>
            <a:headEnd/>
            <a:tailEnd/>
          </a:ln>
          <a:effectLst/>
        </p:spPr>
        <p:txBody>
          <a:bodyPr wrap="square" anchor="ctr"/>
          <a:lstStyle>
            <a:defPPr>
              <a:defRPr lang="en-US"/>
            </a:defPPr>
            <a:lvl1pPr algn="ctr">
              <a:defRPr sz="1400" b="0">
                <a:solidFill>
                  <a:schemeClr val="accent1"/>
                </a:solidFill>
              </a:defRPr>
            </a:lvl1pPr>
          </a:lstStyle>
          <a:p>
            <a:pPr>
              <a:spcAft>
                <a:spcPts val="300"/>
              </a:spcAft>
            </a:pPr>
            <a:r>
              <a:rPr lang="en-GB" sz="1800" dirty="0">
                <a:solidFill>
                  <a:schemeClr val="accent2"/>
                </a:solidFill>
                <a:latin typeface="Open Sans" panose="020B0606030504020204" pitchFamily="34" charset="0"/>
                <a:ea typeface="Open Sans" panose="020B0606030504020204" pitchFamily="34" charset="0"/>
                <a:cs typeface="Open Sans" panose="020B0606030504020204" pitchFamily="34" charset="0"/>
              </a:rPr>
              <a:t>First Out Investors</a:t>
            </a:r>
          </a:p>
          <a:p>
            <a:pPr>
              <a:spcAft>
                <a:spcPts val="300"/>
              </a:spcAft>
            </a:pPr>
            <a:r>
              <a:rPr lang="en-GB" sz="1200" b="1" dirty="0">
                <a:solidFill>
                  <a:schemeClr val="accent2"/>
                </a:solidFill>
                <a:latin typeface="Open Sans" panose="020B0606030504020204" pitchFamily="34" charset="0"/>
                <a:ea typeface="Open Sans" panose="020B0606030504020204" pitchFamily="34" charset="0"/>
                <a:cs typeface="Open Sans" panose="020B0606030504020204" pitchFamily="34" charset="0"/>
              </a:rPr>
              <a:t>SENIOR</a:t>
            </a:r>
            <a:endParaRPr lang="en-GB" sz="1800" b="1" dirty="0">
              <a:solidFill>
                <a:schemeClr val="accent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9" name="TextBox 8">
            <a:extLst>
              <a:ext uri="{FF2B5EF4-FFF2-40B4-BE49-F238E27FC236}">
                <a16:creationId xmlns:a16="http://schemas.microsoft.com/office/drawing/2014/main" id="{2ED574E6-39DA-AC4C-AD58-E25B00A7F1E2}"/>
              </a:ext>
            </a:extLst>
          </p:cNvPr>
          <p:cNvSpPr txBox="1"/>
          <p:nvPr/>
        </p:nvSpPr>
        <p:spPr>
          <a:xfrm flipH="1">
            <a:off x="8125302" y="4346327"/>
            <a:ext cx="3637677" cy="870262"/>
          </a:xfrm>
          <a:prstGeom prst="rect">
            <a:avLst/>
          </a:prstGeom>
          <a:noFill/>
          <a:ln w="19050">
            <a:noFill/>
            <a:miter lim="800000"/>
            <a:headEnd/>
            <a:tailEnd/>
          </a:ln>
          <a:effectLst/>
        </p:spPr>
        <p:txBody>
          <a:bodyPr wrap="square" anchor="ctr"/>
          <a:lstStyle>
            <a:defPPr>
              <a:defRPr lang="en-US"/>
            </a:defPPr>
            <a:lvl1pPr algn="ctr">
              <a:defRPr sz="1400" b="0">
                <a:solidFill>
                  <a:schemeClr val="accent1"/>
                </a:solidFill>
              </a:defRPr>
            </a:lvl1pPr>
          </a:lstStyle>
          <a:p>
            <a:pPr>
              <a:spcAft>
                <a:spcPts val="300"/>
              </a:spcAft>
            </a:pPr>
            <a:r>
              <a:rPr lang="en-GB" sz="1800" dirty="0">
                <a:solidFill>
                  <a:schemeClr val="accent2"/>
                </a:solidFill>
                <a:latin typeface="Open Sans" panose="020B0606030504020204" pitchFamily="34" charset="0"/>
                <a:ea typeface="Open Sans" panose="020B0606030504020204" pitchFamily="34" charset="0"/>
                <a:cs typeface="Open Sans" panose="020B0606030504020204" pitchFamily="34" charset="0"/>
              </a:rPr>
              <a:t>Last Out Investors</a:t>
            </a:r>
          </a:p>
          <a:p>
            <a:pPr>
              <a:spcAft>
                <a:spcPts val="300"/>
              </a:spcAft>
            </a:pPr>
            <a:r>
              <a:rPr lang="en-GB" sz="1200" b="1" dirty="0">
                <a:solidFill>
                  <a:schemeClr val="accent2"/>
                </a:solidFill>
                <a:latin typeface="Open Sans" panose="020B0606030504020204" pitchFamily="34" charset="0"/>
                <a:ea typeface="Open Sans" panose="020B0606030504020204" pitchFamily="34" charset="0"/>
                <a:cs typeface="Open Sans" panose="020B0606030504020204" pitchFamily="34" charset="0"/>
              </a:rPr>
              <a:t>JUNIOR</a:t>
            </a:r>
            <a:endParaRPr lang="en-GB" sz="1800" b="1" dirty="0">
              <a:solidFill>
                <a:schemeClr val="accent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0" name="TextBox 9">
            <a:extLst>
              <a:ext uri="{FF2B5EF4-FFF2-40B4-BE49-F238E27FC236}">
                <a16:creationId xmlns:a16="http://schemas.microsoft.com/office/drawing/2014/main" id="{8FC939B5-1C27-034D-93D9-ABA3F468CE3E}"/>
              </a:ext>
            </a:extLst>
          </p:cNvPr>
          <p:cNvSpPr txBox="1"/>
          <p:nvPr/>
        </p:nvSpPr>
        <p:spPr>
          <a:xfrm flipH="1">
            <a:off x="8125302" y="5173086"/>
            <a:ext cx="3637676" cy="870262"/>
          </a:xfrm>
          <a:prstGeom prst="rect">
            <a:avLst/>
          </a:prstGeom>
          <a:noFill/>
          <a:ln w="19050">
            <a:noFill/>
            <a:miter lim="800000"/>
            <a:headEnd/>
            <a:tailEnd/>
          </a:ln>
          <a:effectLst/>
        </p:spPr>
        <p:txBody>
          <a:bodyPr wrap="square" anchor="ctr"/>
          <a:lstStyle>
            <a:defPPr>
              <a:defRPr lang="en-US"/>
            </a:defPPr>
            <a:lvl1pPr algn="ctr">
              <a:defRPr sz="1400" b="0">
                <a:solidFill>
                  <a:schemeClr val="accent1"/>
                </a:solidFill>
              </a:defRPr>
            </a:lvl1pPr>
          </a:lstStyle>
          <a:p>
            <a:pPr>
              <a:spcAft>
                <a:spcPts val="300"/>
              </a:spcAft>
            </a:pPr>
            <a:r>
              <a:rPr lang="en-US" sz="1800" dirty="0">
                <a:solidFill>
                  <a:schemeClr val="accent2"/>
                </a:solidFill>
                <a:latin typeface="Open Sans" panose="020B0606030504020204" pitchFamily="34" charset="0"/>
                <a:ea typeface="Open Sans" panose="020B0606030504020204" pitchFamily="34" charset="0"/>
                <a:cs typeface="Open Sans" panose="020B0606030504020204" pitchFamily="34" charset="0"/>
              </a:rPr>
              <a:t>Super Senior Revolver </a:t>
            </a:r>
          </a:p>
          <a:p>
            <a:pPr>
              <a:spcAft>
                <a:spcPts val="300"/>
              </a:spcAft>
            </a:pPr>
            <a:r>
              <a:rPr lang="en-US" sz="1200" b="1" dirty="0">
                <a:solidFill>
                  <a:schemeClr val="accent2"/>
                </a:solidFill>
                <a:latin typeface="Open Sans" panose="020B0606030504020204" pitchFamily="34" charset="0"/>
                <a:ea typeface="Open Sans" panose="020B0606030504020204" pitchFamily="34" charset="0"/>
                <a:cs typeface="Open Sans" panose="020B0606030504020204" pitchFamily="34" charset="0"/>
              </a:rPr>
              <a:t>BANK PROVIDED</a:t>
            </a:r>
            <a:endParaRPr lang="en-GB" sz="1800" b="1" dirty="0">
              <a:solidFill>
                <a:schemeClr val="accent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EA40048D-EAB4-AA47-BD65-26C0B85D0789}"/>
              </a:ext>
            </a:extLst>
          </p:cNvPr>
          <p:cNvSpPr/>
          <p:nvPr/>
        </p:nvSpPr>
        <p:spPr>
          <a:xfrm>
            <a:off x="413286" y="2568223"/>
            <a:ext cx="3638011" cy="103958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accent1"/>
                </a:solidFill>
              </a:rPr>
              <a:t>SEPARATE LENDERS</a:t>
            </a:r>
          </a:p>
        </p:txBody>
      </p:sp>
      <p:sp>
        <p:nvSpPr>
          <p:cNvPr id="19" name="TextBox 18">
            <a:extLst>
              <a:ext uri="{FF2B5EF4-FFF2-40B4-BE49-F238E27FC236}">
                <a16:creationId xmlns:a16="http://schemas.microsoft.com/office/drawing/2014/main" id="{312A8483-90F2-A84C-BAC4-1C65A1350C19}"/>
              </a:ext>
            </a:extLst>
          </p:cNvPr>
          <p:cNvSpPr txBox="1"/>
          <p:nvPr/>
        </p:nvSpPr>
        <p:spPr>
          <a:xfrm flipH="1">
            <a:off x="426720" y="3541489"/>
            <a:ext cx="3638010" cy="870262"/>
          </a:xfrm>
          <a:prstGeom prst="rect">
            <a:avLst/>
          </a:prstGeom>
          <a:noFill/>
          <a:ln w="19050">
            <a:noFill/>
            <a:miter lim="800000"/>
            <a:headEnd/>
            <a:tailEnd/>
          </a:ln>
          <a:effectLst/>
        </p:spPr>
        <p:txBody>
          <a:bodyPr wrap="square" anchor="ctr"/>
          <a:lstStyle>
            <a:defPPr>
              <a:defRPr lang="en-US"/>
            </a:defPPr>
            <a:lvl1pPr algn="ctr">
              <a:defRPr sz="1400" b="0">
                <a:solidFill>
                  <a:schemeClr val="accent1"/>
                </a:solidFill>
              </a:defRPr>
            </a:lvl1pPr>
          </a:lstStyle>
          <a:p>
            <a:pPr>
              <a:spcBef>
                <a:spcPts val="600"/>
              </a:spcBef>
              <a:spcAft>
                <a:spcPts val="600"/>
              </a:spcAft>
            </a:pPr>
            <a:r>
              <a:rPr lang="en-GB" sz="1800" dirty="0">
                <a:latin typeface="Open Sans" panose="020B0606030504020204" pitchFamily="34" charset="0"/>
                <a:ea typeface="Open Sans" panose="020B0606030504020204" pitchFamily="34" charset="0"/>
                <a:cs typeface="Open Sans" panose="020B0606030504020204" pitchFamily="34" charset="0"/>
              </a:rPr>
              <a:t>Senior secured debt</a:t>
            </a:r>
          </a:p>
        </p:txBody>
      </p:sp>
      <p:sp>
        <p:nvSpPr>
          <p:cNvPr id="20" name="TextBox 19">
            <a:extLst>
              <a:ext uri="{FF2B5EF4-FFF2-40B4-BE49-F238E27FC236}">
                <a16:creationId xmlns:a16="http://schemas.microsoft.com/office/drawing/2014/main" id="{BEA4C836-2625-694C-B84C-06AF29DF6137}"/>
              </a:ext>
            </a:extLst>
          </p:cNvPr>
          <p:cNvSpPr txBox="1"/>
          <p:nvPr/>
        </p:nvSpPr>
        <p:spPr>
          <a:xfrm flipH="1">
            <a:off x="707072" y="4344227"/>
            <a:ext cx="2930602" cy="870262"/>
          </a:xfrm>
          <a:prstGeom prst="rect">
            <a:avLst/>
          </a:prstGeom>
          <a:noFill/>
          <a:ln w="19050">
            <a:noFill/>
            <a:miter lim="800000"/>
            <a:headEnd/>
            <a:tailEnd/>
          </a:ln>
          <a:effectLst/>
        </p:spPr>
        <p:txBody>
          <a:bodyPr wrap="square" anchor="ctr"/>
          <a:lstStyle>
            <a:defPPr>
              <a:defRPr lang="en-US"/>
            </a:defPPr>
            <a:lvl1pPr algn="ctr">
              <a:defRPr sz="1400" b="0">
                <a:solidFill>
                  <a:schemeClr val="accent1"/>
                </a:solidFill>
              </a:defRPr>
            </a:lvl1pPr>
          </a:lstStyle>
          <a:p>
            <a:pPr>
              <a:spcBef>
                <a:spcPts val="600"/>
              </a:spcBef>
              <a:spcAft>
                <a:spcPts val="600"/>
              </a:spcAft>
            </a:pPr>
            <a:r>
              <a:rPr lang="en-GB" sz="1800" dirty="0">
                <a:latin typeface="Open Sans" panose="020B0606030504020204" pitchFamily="34" charset="0"/>
                <a:ea typeface="Open Sans" panose="020B0606030504020204" pitchFamily="34" charset="0"/>
                <a:cs typeface="Open Sans" panose="020B0606030504020204" pitchFamily="34" charset="0"/>
              </a:rPr>
              <a:t>Senior unsecured debt</a:t>
            </a:r>
          </a:p>
        </p:txBody>
      </p:sp>
      <p:sp>
        <p:nvSpPr>
          <p:cNvPr id="21" name="TextBox 20">
            <a:extLst>
              <a:ext uri="{FF2B5EF4-FFF2-40B4-BE49-F238E27FC236}">
                <a16:creationId xmlns:a16="http://schemas.microsoft.com/office/drawing/2014/main" id="{427619BB-AAF5-8942-A667-BB8424ECBAB1}"/>
              </a:ext>
            </a:extLst>
          </p:cNvPr>
          <p:cNvSpPr txBox="1"/>
          <p:nvPr/>
        </p:nvSpPr>
        <p:spPr>
          <a:xfrm flipH="1">
            <a:off x="426719" y="5192685"/>
            <a:ext cx="3638010" cy="870262"/>
          </a:xfrm>
          <a:prstGeom prst="rect">
            <a:avLst/>
          </a:prstGeom>
          <a:noFill/>
          <a:ln w="19050">
            <a:noFill/>
            <a:miter lim="800000"/>
            <a:headEnd/>
            <a:tailEnd/>
          </a:ln>
          <a:effectLst/>
        </p:spPr>
        <p:txBody>
          <a:bodyPr wrap="square" anchor="ctr"/>
          <a:lstStyle>
            <a:defPPr>
              <a:defRPr lang="en-US"/>
            </a:defPPr>
            <a:lvl1pPr algn="ctr">
              <a:defRPr sz="1400" b="0">
                <a:solidFill>
                  <a:schemeClr val="accent1"/>
                </a:solidFill>
              </a:defRPr>
            </a:lvl1pPr>
          </a:lstStyle>
          <a:p>
            <a:pPr>
              <a:spcBef>
                <a:spcPts val="600"/>
              </a:spcBef>
              <a:spcAft>
                <a:spcPts val="600"/>
              </a:spcAft>
            </a:pPr>
            <a:r>
              <a:rPr lang="en-GB" sz="1800" dirty="0">
                <a:latin typeface="Open Sans" panose="020B0606030504020204" pitchFamily="34" charset="0"/>
                <a:ea typeface="Open Sans" panose="020B0606030504020204" pitchFamily="34" charset="0"/>
                <a:cs typeface="Open Sans" panose="020B0606030504020204" pitchFamily="34" charset="0"/>
              </a:rPr>
              <a:t>Subordinated debt</a:t>
            </a:r>
          </a:p>
        </p:txBody>
      </p:sp>
      <p:sp>
        <p:nvSpPr>
          <p:cNvPr id="22" name="Google Shape;188;p6">
            <a:extLst>
              <a:ext uri="{FF2B5EF4-FFF2-40B4-BE49-F238E27FC236}">
                <a16:creationId xmlns:a16="http://schemas.microsoft.com/office/drawing/2014/main" id="{25648FC0-5A44-4E9C-819E-C9113B8B327B}"/>
              </a:ext>
            </a:extLst>
          </p:cNvPr>
          <p:cNvSpPr txBox="1"/>
          <p:nvPr/>
        </p:nvSpPr>
        <p:spPr>
          <a:xfrm>
            <a:off x="2055817" y="1675795"/>
            <a:ext cx="8080038" cy="40011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000" b="1" dirty="0">
                <a:solidFill>
                  <a:schemeClr val="accent1"/>
                </a:solidFill>
                <a:latin typeface="Open Sans"/>
                <a:ea typeface="Open Sans"/>
                <a:cs typeface="Open Sans"/>
                <a:sym typeface="Open Sans"/>
              </a:rPr>
              <a:t>Merges senior and junior/subordinated debt into one tranche</a:t>
            </a:r>
            <a:endParaRPr dirty="0">
              <a:solidFill>
                <a:schemeClr val="accent1"/>
              </a:solidFill>
            </a:endParaRPr>
          </a:p>
        </p:txBody>
      </p:sp>
      <p:cxnSp>
        <p:nvCxnSpPr>
          <p:cNvPr id="7" name="Straight Connector 6">
            <a:extLst>
              <a:ext uri="{FF2B5EF4-FFF2-40B4-BE49-F238E27FC236}">
                <a16:creationId xmlns:a16="http://schemas.microsoft.com/office/drawing/2014/main" id="{9730B2CB-AAF4-4F67-B9F0-24CE50E697F0}"/>
              </a:ext>
            </a:extLst>
          </p:cNvPr>
          <p:cNvCxnSpPr>
            <a:cxnSpLocks/>
          </p:cNvCxnSpPr>
          <p:nvPr/>
        </p:nvCxnSpPr>
        <p:spPr>
          <a:xfrm flipH="1">
            <a:off x="6334775" y="5617813"/>
            <a:ext cx="2196000"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A3A9A2B1-E636-4A8A-9DBA-D61328CDB3BD}"/>
              </a:ext>
            </a:extLst>
          </p:cNvPr>
          <p:cNvCxnSpPr>
            <a:cxnSpLocks/>
          </p:cNvCxnSpPr>
          <p:nvPr/>
        </p:nvCxnSpPr>
        <p:spPr>
          <a:xfrm flipV="1">
            <a:off x="6343681" y="5350669"/>
            <a:ext cx="0" cy="271906"/>
          </a:xfrm>
          <a:prstGeom prst="straightConnector1">
            <a:avLst/>
          </a:prstGeom>
          <a:ln w="190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80BC407D-9F4A-4FEA-A1D7-2B3BE9EF975E}"/>
              </a:ext>
            </a:extLst>
          </p:cNvPr>
          <p:cNvCxnSpPr>
            <a:cxnSpLocks/>
          </p:cNvCxnSpPr>
          <p:nvPr/>
        </p:nvCxnSpPr>
        <p:spPr>
          <a:xfrm flipH="1">
            <a:off x="7374981" y="4779357"/>
            <a:ext cx="1152000"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66CA4CCC-C7B3-45D4-9E2F-4965F9AC411F}"/>
              </a:ext>
            </a:extLst>
          </p:cNvPr>
          <p:cNvCxnSpPr>
            <a:cxnSpLocks/>
          </p:cNvCxnSpPr>
          <p:nvPr/>
        </p:nvCxnSpPr>
        <p:spPr>
          <a:xfrm flipH="1">
            <a:off x="6334775" y="3972348"/>
            <a:ext cx="2196000"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740D870D-9C02-4AAA-A688-101E8D76ABC2}"/>
              </a:ext>
            </a:extLst>
          </p:cNvPr>
          <p:cNvCxnSpPr>
            <a:cxnSpLocks/>
          </p:cNvCxnSpPr>
          <p:nvPr/>
        </p:nvCxnSpPr>
        <p:spPr>
          <a:xfrm>
            <a:off x="6343681" y="4027767"/>
            <a:ext cx="0" cy="26609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EEE3B73D-0BB9-4312-89D0-02C8F237123D}"/>
              </a:ext>
            </a:extLst>
          </p:cNvPr>
          <p:cNvCxnSpPr>
            <a:cxnSpLocks/>
          </p:cNvCxnSpPr>
          <p:nvPr/>
        </p:nvCxnSpPr>
        <p:spPr>
          <a:xfrm>
            <a:off x="3634499" y="3972348"/>
            <a:ext cx="2196000" cy="0"/>
          </a:xfrm>
          <a:prstGeom prst="line">
            <a:avLst/>
          </a:prstGeom>
          <a:ln w="19050">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5F67E116-3195-43C5-97C3-EF8FABFA10D8}"/>
              </a:ext>
            </a:extLst>
          </p:cNvPr>
          <p:cNvCxnSpPr>
            <a:cxnSpLocks/>
          </p:cNvCxnSpPr>
          <p:nvPr/>
        </p:nvCxnSpPr>
        <p:spPr>
          <a:xfrm flipH="1">
            <a:off x="5831249" y="4019674"/>
            <a:ext cx="0" cy="266090"/>
          </a:xfrm>
          <a:prstGeom prst="line">
            <a:avLst/>
          </a:prstGeom>
          <a:ln w="19050">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5BB1F2FB-3C7D-43A6-8943-23360C7D450C}"/>
              </a:ext>
            </a:extLst>
          </p:cNvPr>
          <p:cNvCxnSpPr>
            <a:cxnSpLocks/>
          </p:cNvCxnSpPr>
          <p:nvPr/>
        </p:nvCxnSpPr>
        <p:spPr>
          <a:xfrm flipH="1">
            <a:off x="3637674" y="4779357"/>
            <a:ext cx="1152000" cy="0"/>
          </a:xfrm>
          <a:prstGeom prst="line">
            <a:avLst/>
          </a:prstGeom>
          <a:ln w="19050">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94059A47-DC83-421D-9836-30DBC8DBECE2}"/>
              </a:ext>
            </a:extLst>
          </p:cNvPr>
          <p:cNvCxnSpPr>
            <a:cxnSpLocks/>
          </p:cNvCxnSpPr>
          <p:nvPr/>
        </p:nvCxnSpPr>
        <p:spPr>
          <a:xfrm>
            <a:off x="3634499" y="5615432"/>
            <a:ext cx="2196000" cy="0"/>
          </a:xfrm>
          <a:prstGeom prst="line">
            <a:avLst/>
          </a:prstGeom>
          <a:ln w="19050">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F4993210-5D57-4104-A618-D57E02232045}"/>
              </a:ext>
            </a:extLst>
          </p:cNvPr>
          <p:cNvCxnSpPr>
            <a:cxnSpLocks/>
          </p:cNvCxnSpPr>
          <p:nvPr/>
        </p:nvCxnSpPr>
        <p:spPr>
          <a:xfrm flipH="1" flipV="1">
            <a:off x="5831249" y="5306288"/>
            <a:ext cx="0" cy="266090"/>
          </a:xfrm>
          <a:prstGeom prst="line">
            <a:avLst/>
          </a:prstGeom>
          <a:ln w="19050">
            <a:solidFill>
              <a:schemeClr val="accent1"/>
            </a:solidFill>
            <a:prstDash val="dash"/>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B10156D3-AF15-49A1-8311-3509B04AE6A5}"/>
              </a:ext>
            </a:extLst>
          </p:cNvPr>
          <p:cNvSpPr/>
          <p:nvPr/>
        </p:nvSpPr>
        <p:spPr>
          <a:xfrm>
            <a:off x="4917156" y="4259567"/>
            <a:ext cx="2357688" cy="103958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accent6"/>
                </a:solidFill>
              </a:rPr>
              <a:t>UNITRANCHE STRUCTURE</a:t>
            </a:r>
          </a:p>
        </p:txBody>
      </p:sp>
      <p:sp>
        <p:nvSpPr>
          <p:cNvPr id="2" name="Footer Placeholder 1">
            <a:extLst>
              <a:ext uri="{FF2B5EF4-FFF2-40B4-BE49-F238E27FC236}">
                <a16:creationId xmlns:a16="http://schemas.microsoft.com/office/drawing/2014/main" id="{B93A2120-E131-430D-B83E-31AB9B972755}"/>
              </a:ext>
            </a:extLst>
          </p:cNvPr>
          <p:cNvSpPr>
            <a:spLocks noGrp="1"/>
          </p:cNvSpPr>
          <p:nvPr>
            <p:ph type="ftr" sz="quarter" idx="3"/>
          </p:nvPr>
        </p:nvSpPr>
        <p:spPr/>
        <p:txBody>
          <a:bodyPr/>
          <a:lstStyle/>
          <a:p>
            <a:r>
              <a:rPr lang="en-US" dirty="0"/>
              <a:t>© 2025 Financial Edge Training </a:t>
            </a:r>
          </a:p>
        </p:txBody>
      </p:sp>
      <p:sp>
        <p:nvSpPr>
          <p:cNvPr id="4" name="Slide Number Placeholder 3">
            <a:extLst>
              <a:ext uri="{FF2B5EF4-FFF2-40B4-BE49-F238E27FC236}">
                <a16:creationId xmlns:a16="http://schemas.microsoft.com/office/drawing/2014/main" id="{AC50A2D1-DEED-4624-9228-406C91EB277A}"/>
              </a:ext>
            </a:extLst>
          </p:cNvPr>
          <p:cNvSpPr>
            <a:spLocks noGrp="1"/>
          </p:cNvSpPr>
          <p:nvPr>
            <p:ph type="sldNum" sz="quarter" idx="4"/>
          </p:nvPr>
        </p:nvSpPr>
        <p:spPr/>
        <p:txBody>
          <a:bodyPr/>
          <a:lstStyle/>
          <a:p>
            <a:fld id="{A150EB23-9872-4F54-B315-6C45A1D5BAA2}" type="slidenum">
              <a:rPr lang="en-US" smtClean="0"/>
              <a:pPr/>
              <a:t>6</a:t>
            </a:fld>
            <a:endParaRPr lang="en-US"/>
          </a:p>
        </p:txBody>
      </p:sp>
    </p:spTree>
    <p:extLst>
      <p:ext uri="{BB962C8B-B14F-4D97-AF65-F5344CB8AC3E}">
        <p14:creationId xmlns:p14="http://schemas.microsoft.com/office/powerpoint/2010/main" val="32519085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14:presetBounceEnd="60000">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14:bounceEnd="60000">
                                          <p:cBhvr additive="base">
                                            <p:cTn id="7" dur="500" fill="hold"/>
                                            <p:tgtEl>
                                              <p:spTgt spid="24"/>
                                            </p:tgtEl>
                                            <p:attrNameLst>
                                              <p:attrName>ppt_x</p:attrName>
                                            </p:attrNameLst>
                                          </p:cBhvr>
                                          <p:tavLst>
                                            <p:tav tm="0">
                                              <p:val>
                                                <p:strVal val="#ppt_x"/>
                                              </p:val>
                                            </p:tav>
                                            <p:tav tm="100000">
                                              <p:val>
                                                <p:strVal val="#ppt_x"/>
                                              </p:val>
                                            </p:tav>
                                          </p:tavLst>
                                        </p:anim>
                                        <p:anim calcmode="lin" valueType="num" p14:bounceEnd="60000">
                                          <p:cBhvr additive="base">
                                            <p:cTn id="8"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500"/>
                                            <p:tgtEl>
                                              <p:spTgt spid="11"/>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14:presetBounceEnd="60000">
                                      <p:stCondLst>
                                        <p:cond delay="0"/>
                                      </p:stCondLst>
                                      <p:childTnLst>
                                        <p:set>
                                          <p:cBhvr>
                                            <p:cTn id="17" dur="1" fill="hold">
                                              <p:stCondLst>
                                                <p:cond delay="0"/>
                                              </p:stCondLst>
                                            </p:cTn>
                                            <p:tgtEl>
                                              <p:spTgt spid="19"/>
                                            </p:tgtEl>
                                            <p:attrNameLst>
                                              <p:attrName>style.visibility</p:attrName>
                                            </p:attrNameLst>
                                          </p:cBhvr>
                                          <p:to>
                                            <p:strVal val="visible"/>
                                          </p:to>
                                        </p:set>
                                        <p:anim calcmode="lin" valueType="num" p14:bounceEnd="60000">
                                          <p:cBhvr additive="base">
                                            <p:cTn id="18" dur="500" fill="hold"/>
                                            <p:tgtEl>
                                              <p:spTgt spid="19"/>
                                            </p:tgtEl>
                                            <p:attrNameLst>
                                              <p:attrName>ppt_x</p:attrName>
                                            </p:attrNameLst>
                                          </p:cBhvr>
                                          <p:tavLst>
                                            <p:tav tm="0">
                                              <p:val>
                                                <p:strVal val="#ppt_x"/>
                                              </p:val>
                                            </p:tav>
                                            <p:tav tm="100000">
                                              <p:val>
                                                <p:strVal val="#ppt_x"/>
                                              </p:val>
                                            </p:tav>
                                          </p:tavLst>
                                        </p:anim>
                                        <p:anim calcmode="lin" valueType="num" p14:bounceEnd="60000">
                                          <p:cBhvr additive="base">
                                            <p:cTn id="19" dur="500" fill="hold"/>
                                            <p:tgtEl>
                                              <p:spTgt spid="19"/>
                                            </p:tgtEl>
                                            <p:attrNameLst>
                                              <p:attrName>ppt_y</p:attrName>
                                            </p:attrNameLst>
                                          </p:cBhvr>
                                          <p:tavLst>
                                            <p:tav tm="0">
                                              <p:val>
                                                <p:strVal val="1+#ppt_h/2"/>
                                              </p:val>
                                            </p:tav>
                                            <p:tav tm="100000">
                                              <p:val>
                                                <p:strVal val="#ppt_y"/>
                                              </p:val>
                                            </p:tav>
                                          </p:tavLst>
                                        </p:anim>
                                      </p:childTnLst>
                                    </p:cTn>
                                  </p:par>
                                </p:childTnLst>
                              </p:cTn>
                            </p:par>
                            <p:par>
                              <p:cTn id="20" fill="hold">
                                <p:stCondLst>
                                  <p:cond delay="500"/>
                                </p:stCondLst>
                                <p:childTnLst>
                                  <p:par>
                                    <p:cTn id="21" presetID="22" presetClass="entr" presetSubtype="8" fill="hold" nodeType="afterEffect">
                                      <p:stCondLst>
                                        <p:cond delay="0"/>
                                      </p:stCondLst>
                                      <p:childTnLst>
                                        <p:set>
                                          <p:cBhvr>
                                            <p:cTn id="22" dur="1" fill="hold">
                                              <p:stCondLst>
                                                <p:cond delay="0"/>
                                              </p:stCondLst>
                                            </p:cTn>
                                            <p:tgtEl>
                                              <p:spTgt spid="36"/>
                                            </p:tgtEl>
                                            <p:attrNameLst>
                                              <p:attrName>style.visibility</p:attrName>
                                            </p:attrNameLst>
                                          </p:cBhvr>
                                          <p:to>
                                            <p:strVal val="visible"/>
                                          </p:to>
                                        </p:set>
                                        <p:animEffect transition="in" filter="wipe(left)">
                                          <p:cBhvr>
                                            <p:cTn id="23" dur="500"/>
                                            <p:tgtEl>
                                              <p:spTgt spid="36"/>
                                            </p:tgtEl>
                                          </p:cBhvr>
                                        </p:animEffect>
                                      </p:childTnLst>
                                    </p:cTn>
                                  </p:par>
                                </p:childTnLst>
                              </p:cTn>
                            </p:par>
                            <p:par>
                              <p:cTn id="24" fill="hold">
                                <p:stCondLst>
                                  <p:cond delay="1000"/>
                                </p:stCondLst>
                                <p:childTnLst>
                                  <p:par>
                                    <p:cTn id="25" presetID="22" presetClass="entr" presetSubtype="1" fill="hold" nodeType="afterEffect">
                                      <p:stCondLst>
                                        <p:cond delay="0"/>
                                      </p:stCondLst>
                                      <p:childTnLst>
                                        <p:set>
                                          <p:cBhvr>
                                            <p:cTn id="26" dur="1" fill="hold">
                                              <p:stCondLst>
                                                <p:cond delay="0"/>
                                              </p:stCondLst>
                                            </p:cTn>
                                            <p:tgtEl>
                                              <p:spTgt spid="37"/>
                                            </p:tgtEl>
                                            <p:attrNameLst>
                                              <p:attrName>style.visibility</p:attrName>
                                            </p:attrNameLst>
                                          </p:cBhvr>
                                          <p:to>
                                            <p:strVal val="visible"/>
                                          </p:to>
                                        </p:set>
                                        <p:animEffect transition="in" filter="wipe(up)">
                                          <p:cBhvr>
                                            <p:cTn id="27" dur="500"/>
                                            <p:tgtEl>
                                              <p:spTgt spid="37"/>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14:presetBounceEnd="60000">
                                      <p:stCondLst>
                                        <p:cond delay="0"/>
                                      </p:stCondLst>
                                      <p:childTnLst>
                                        <p:set>
                                          <p:cBhvr>
                                            <p:cTn id="31" dur="1" fill="hold">
                                              <p:stCondLst>
                                                <p:cond delay="0"/>
                                              </p:stCondLst>
                                            </p:cTn>
                                            <p:tgtEl>
                                              <p:spTgt spid="20"/>
                                            </p:tgtEl>
                                            <p:attrNameLst>
                                              <p:attrName>style.visibility</p:attrName>
                                            </p:attrNameLst>
                                          </p:cBhvr>
                                          <p:to>
                                            <p:strVal val="visible"/>
                                          </p:to>
                                        </p:set>
                                        <p:anim calcmode="lin" valueType="num" p14:bounceEnd="60000">
                                          <p:cBhvr additive="base">
                                            <p:cTn id="32" dur="500" fill="hold"/>
                                            <p:tgtEl>
                                              <p:spTgt spid="20"/>
                                            </p:tgtEl>
                                            <p:attrNameLst>
                                              <p:attrName>ppt_x</p:attrName>
                                            </p:attrNameLst>
                                          </p:cBhvr>
                                          <p:tavLst>
                                            <p:tav tm="0">
                                              <p:val>
                                                <p:strVal val="#ppt_x"/>
                                              </p:val>
                                            </p:tav>
                                            <p:tav tm="100000">
                                              <p:val>
                                                <p:strVal val="#ppt_x"/>
                                              </p:val>
                                            </p:tav>
                                          </p:tavLst>
                                        </p:anim>
                                        <p:anim calcmode="lin" valueType="num" p14:bounceEnd="60000">
                                          <p:cBhvr additive="base">
                                            <p:cTn id="33" dur="500" fill="hold"/>
                                            <p:tgtEl>
                                              <p:spTgt spid="20"/>
                                            </p:tgtEl>
                                            <p:attrNameLst>
                                              <p:attrName>ppt_y</p:attrName>
                                            </p:attrNameLst>
                                          </p:cBhvr>
                                          <p:tavLst>
                                            <p:tav tm="0">
                                              <p:val>
                                                <p:strVal val="1+#ppt_h/2"/>
                                              </p:val>
                                            </p:tav>
                                            <p:tav tm="100000">
                                              <p:val>
                                                <p:strVal val="#ppt_y"/>
                                              </p:val>
                                            </p:tav>
                                          </p:tavLst>
                                        </p:anim>
                                      </p:childTnLst>
                                    </p:cTn>
                                  </p:par>
                                </p:childTnLst>
                              </p:cTn>
                            </p:par>
                            <p:par>
                              <p:cTn id="34" fill="hold">
                                <p:stCondLst>
                                  <p:cond delay="500"/>
                                </p:stCondLst>
                                <p:childTnLst>
                                  <p:par>
                                    <p:cTn id="35" presetID="22" presetClass="entr" presetSubtype="8" fill="hold" nodeType="afterEffect">
                                      <p:stCondLst>
                                        <p:cond delay="0"/>
                                      </p:stCondLst>
                                      <p:childTnLst>
                                        <p:set>
                                          <p:cBhvr>
                                            <p:cTn id="36" dur="1" fill="hold">
                                              <p:stCondLst>
                                                <p:cond delay="0"/>
                                              </p:stCondLst>
                                            </p:cTn>
                                            <p:tgtEl>
                                              <p:spTgt spid="42"/>
                                            </p:tgtEl>
                                            <p:attrNameLst>
                                              <p:attrName>style.visibility</p:attrName>
                                            </p:attrNameLst>
                                          </p:cBhvr>
                                          <p:to>
                                            <p:strVal val="visible"/>
                                          </p:to>
                                        </p:set>
                                        <p:animEffect transition="in" filter="wipe(left)">
                                          <p:cBhvr>
                                            <p:cTn id="37" dur="500"/>
                                            <p:tgtEl>
                                              <p:spTgt spid="42"/>
                                            </p:tgtEl>
                                          </p:cBhvr>
                                        </p:animEffect>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14:presetBounceEnd="60000">
                                      <p:stCondLst>
                                        <p:cond delay="0"/>
                                      </p:stCondLst>
                                      <p:childTnLst>
                                        <p:set>
                                          <p:cBhvr>
                                            <p:cTn id="41" dur="1" fill="hold">
                                              <p:stCondLst>
                                                <p:cond delay="0"/>
                                              </p:stCondLst>
                                            </p:cTn>
                                            <p:tgtEl>
                                              <p:spTgt spid="21"/>
                                            </p:tgtEl>
                                            <p:attrNameLst>
                                              <p:attrName>style.visibility</p:attrName>
                                            </p:attrNameLst>
                                          </p:cBhvr>
                                          <p:to>
                                            <p:strVal val="visible"/>
                                          </p:to>
                                        </p:set>
                                        <p:anim calcmode="lin" valueType="num" p14:bounceEnd="60000">
                                          <p:cBhvr additive="base">
                                            <p:cTn id="42" dur="500" fill="hold"/>
                                            <p:tgtEl>
                                              <p:spTgt spid="21"/>
                                            </p:tgtEl>
                                            <p:attrNameLst>
                                              <p:attrName>ppt_x</p:attrName>
                                            </p:attrNameLst>
                                          </p:cBhvr>
                                          <p:tavLst>
                                            <p:tav tm="0">
                                              <p:val>
                                                <p:strVal val="#ppt_x"/>
                                              </p:val>
                                            </p:tav>
                                            <p:tav tm="100000">
                                              <p:val>
                                                <p:strVal val="#ppt_x"/>
                                              </p:val>
                                            </p:tav>
                                          </p:tavLst>
                                        </p:anim>
                                        <p:anim calcmode="lin" valueType="num" p14:bounceEnd="60000">
                                          <p:cBhvr additive="base">
                                            <p:cTn id="43" dur="500" fill="hold"/>
                                            <p:tgtEl>
                                              <p:spTgt spid="21"/>
                                            </p:tgtEl>
                                            <p:attrNameLst>
                                              <p:attrName>ppt_y</p:attrName>
                                            </p:attrNameLst>
                                          </p:cBhvr>
                                          <p:tavLst>
                                            <p:tav tm="0">
                                              <p:val>
                                                <p:strVal val="1+#ppt_h/2"/>
                                              </p:val>
                                            </p:tav>
                                            <p:tav tm="100000">
                                              <p:val>
                                                <p:strVal val="#ppt_y"/>
                                              </p:val>
                                            </p:tav>
                                          </p:tavLst>
                                        </p:anim>
                                      </p:childTnLst>
                                    </p:cTn>
                                  </p:par>
                                </p:childTnLst>
                              </p:cTn>
                            </p:par>
                            <p:par>
                              <p:cTn id="44" fill="hold">
                                <p:stCondLst>
                                  <p:cond delay="500"/>
                                </p:stCondLst>
                                <p:childTnLst>
                                  <p:par>
                                    <p:cTn id="45" presetID="22" presetClass="entr" presetSubtype="8" fill="hold" nodeType="afterEffect">
                                      <p:stCondLst>
                                        <p:cond delay="0"/>
                                      </p:stCondLst>
                                      <p:childTnLst>
                                        <p:set>
                                          <p:cBhvr>
                                            <p:cTn id="46" dur="1" fill="hold">
                                              <p:stCondLst>
                                                <p:cond delay="0"/>
                                              </p:stCondLst>
                                            </p:cTn>
                                            <p:tgtEl>
                                              <p:spTgt spid="44"/>
                                            </p:tgtEl>
                                            <p:attrNameLst>
                                              <p:attrName>style.visibility</p:attrName>
                                            </p:attrNameLst>
                                          </p:cBhvr>
                                          <p:to>
                                            <p:strVal val="visible"/>
                                          </p:to>
                                        </p:set>
                                        <p:animEffect transition="in" filter="wipe(left)">
                                          <p:cBhvr>
                                            <p:cTn id="47" dur="500"/>
                                            <p:tgtEl>
                                              <p:spTgt spid="44"/>
                                            </p:tgtEl>
                                          </p:cBhvr>
                                        </p:animEffect>
                                      </p:childTnLst>
                                    </p:cTn>
                                  </p:par>
                                </p:childTnLst>
                              </p:cTn>
                            </p:par>
                            <p:par>
                              <p:cTn id="48" fill="hold">
                                <p:stCondLst>
                                  <p:cond delay="1000"/>
                                </p:stCondLst>
                                <p:childTnLst>
                                  <p:par>
                                    <p:cTn id="49" presetID="22" presetClass="entr" presetSubtype="4" fill="hold" nodeType="afterEffect">
                                      <p:stCondLst>
                                        <p:cond delay="0"/>
                                      </p:stCondLst>
                                      <p:childTnLst>
                                        <p:set>
                                          <p:cBhvr>
                                            <p:cTn id="50" dur="1" fill="hold">
                                              <p:stCondLst>
                                                <p:cond delay="0"/>
                                              </p:stCondLst>
                                            </p:cTn>
                                            <p:tgtEl>
                                              <p:spTgt spid="45"/>
                                            </p:tgtEl>
                                            <p:attrNameLst>
                                              <p:attrName>style.visibility</p:attrName>
                                            </p:attrNameLst>
                                          </p:cBhvr>
                                          <p:to>
                                            <p:strVal val="visible"/>
                                          </p:to>
                                        </p:set>
                                        <p:animEffect transition="in" filter="wipe(down)">
                                          <p:cBhvr>
                                            <p:cTn id="51" dur="500"/>
                                            <p:tgtEl>
                                              <p:spTgt spid="45"/>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8"/>
                                            </p:tgtEl>
                                            <p:attrNameLst>
                                              <p:attrName>style.visibility</p:attrName>
                                            </p:attrNameLst>
                                          </p:cBhvr>
                                          <p:to>
                                            <p:strVal val="visible"/>
                                          </p:to>
                                        </p:set>
                                        <p:animEffect transition="in" filter="fade">
                                          <p:cBhvr>
                                            <p:cTn id="56" dur="500"/>
                                            <p:tgtEl>
                                              <p:spTgt spid="8"/>
                                            </p:tgtEl>
                                          </p:cBhvr>
                                        </p:animEffect>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14:presetBounceEnd="60000">
                                      <p:stCondLst>
                                        <p:cond delay="0"/>
                                      </p:stCondLst>
                                      <p:childTnLst>
                                        <p:set>
                                          <p:cBhvr>
                                            <p:cTn id="60" dur="1" fill="hold">
                                              <p:stCondLst>
                                                <p:cond delay="0"/>
                                              </p:stCondLst>
                                            </p:cTn>
                                            <p:tgtEl>
                                              <p:spTgt spid="6"/>
                                            </p:tgtEl>
                                            <p:attrNameLst>
                                              <p:attrName>style.visibility</p:attrName>
                                            </p:attrNameLst>
                                          </p:cBhvr>
                                          <p:to>
                                            <p:strVal val="visible"/>
                                          </p:to>
                                        </p:set>
                                        <p:anim calcmode="lin" valueType="num" p14:bounceEnd="60000">
                                          <p:cBhvr additive="base">
                                            <p:cTn id="61" dur="500" fill="hold"/>
                                            <p:tgtEl>
                                              <p:spTgt spid="6"/>
                                            </p:tgtEl>
                                            <p:attrNameLst>
                                              <p:attrName>ppt_x</p:attrName>
                                            </p:attrNameLst>
                                          </p:cBhvr>
                                          <p:tavLst>
                                            <p:tav tm="0">
                                              <p:val>
                                                <p:strVal val="#ppt_x"/>
                                              </p:val>
                                            </p:tav>
                                            <p:tav tm="100000">
                                              <p:val>
                                                <p:strVal val="#ppt_x"/>
                                              </p:val>
                                            </p:tav>
                                          </p:tavLst>
                                        </p:anim>
                                        <p:anim calcmode="lin" valueType="num" p14:bounceEnd="60000">
                                          <p:cBhvr additive="base">
                                            <p:cTn id="62" dur="500" fill="hold"/>
                                            <p:tgtEl>
                                              <p:spTgt spid="6"/>
                                            </p:tgtEl>
                                            <p:attrNameLst>
                                              <p:attrName>ppt_y</p:attrName>
                                            </p:attrNameLst>
                                          </p:cBhvr>
                                          <p:tavLst>
                                            <p:tav tm="0">
                                              <p:val>
                                                <p:strVal val="1+#ppt_h/2"/>
                                              </p:val>
                                            </p:tav>
                                            <p:tav tm="100000">
                                              <p:val>
                                                <p:strVal val="#ppt_y"/>
                                              </p:val>
                                            </p:tav>
                                          </p:tavLst>
                                        </p:anim>
                                      </p:childTnLst>
                                    </p:cTn>
                                  </p:par>
                                </p:childTnLst>
                              </p:cTn>
                            </p:par>
                            <p:par>
                              <p:cTn id="63" fill="hold">
                                <p:stCondLst>
                                  <p:cond delay="500"/>
                                </p:stCondLst>
                                <p:childTnLst>
                                  <p:par>
                                    <p:cTn id="64" presetID="22" presetClass="entr" presetSubtype="2" fill="hold" nodeType="afterEffect">
                                      <p:stCondLst>
                                        <p:cond delay="0"/>
                                      </p:stCondLst>
                                      <p:childTnLst>
                                        <p:set>
                                          <p:cBhvr>
                                            <p:cTn id="65" dur="1" fill="hold">
                                              <p:stCondLst>
                                                <p:cond delay="0"/>
                                              </p:stCondLst>
                                            </p:cTn>
                                            <p:tgtEl>
                                              <p:spTgt spid="29"/>
                                            </p:tgtEl>
                                            <p:attrNameLst>
                                              <p:attrName>style.visibility</p:attrName>
                                            </p:attrNameLst>
                                          </p:cBhvr>
                                          <p:to>
                                            <p:strVal val="visible"/>
                                          </p:to>
                                        </p:set>
                                        <p:animEffect transition="in" filter="wipe(right)">
                                          <p:cBhvr>
                                            <p:cTn id="66" dur="500"/>
                                            <p:tgtEl>
                                              <p:spTgt spid="29"/>
                                            </p:tgtEl>
                                          </p:cBhvr>
                                        </p:animEffect>
                                      </p:childTnLst>
                                    </p:cTn>
                                  </p:par>
                                </p:childTnLst>
                              </p:cTn>
                            </p:par>
                            <p:par>
                              <p:cTn id="67" fill="hold">
                                <p:stCondLst>
                                  <p:cond delay="1000"/>
                                </p:stCondLst>
                                <p:childTnLst>
                                  <p:par>
                                    <p:cTn id="68" presetID="22" presetClass="entr" presetSubtype="1" fill="hold" nodeType="afterEffect">
                                      <p:stCondLst>
                                        <p:cond delay="0"/>
                                      </p:stCondLst>
                                      <p:childTnLst>
                                        <p:set>
                                          <p:cBhvr>
                                            <p:cTn id="69" dur="1" fill="hold">
                                              <p:stCondLst>
                                                <p:cond delay="0"/>
                                              </p:stCondLst>
                                            </p:cTn>
                                            <p:tgtEl>
                                              <p:spTgt spid="32"/>
                                            </p:tgtEl>
                                            <p:attrNameLst>
                                              <p:attrName>style.visibility</p:attrName>
                                            </p:attrNameLst>
                                          </p:cBhvr>
                                          <p:to>
                                            <p:strVal val="visible"/>
                                          </p:to>
                                        </p:set>
                                        <p:animEffect transition="in" filter="wipe(up)">
                                          <p:cBhvr>
                                            <p:cTn id="70" dur="500"/>
                                            <p:tgtEl>
                                              <p:spTgt spid="32"/>
                                            </p:tgtEl>
                                          </p:cBhvr>
                                        </p:animEffect>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grpId="0" nodeType="clickEffect" p14:presetBounceEnd="60000">
                                      <p:stCondLst>
                                        <p:cond delay="0"/>
                                      </p:stCondLst>
                                      <p:childTnLst>
                                        <p:set>
                                          <p:cBhvr>
                                            <p:cTn id="74" dur="1" fill="hold">
                                              <p:stCondLst>
                                                <p:cond delay="0"/>
                                              </p:stCondLst>
                                            </p:cTn>
                                            <p:tgtEl>
                                              <p:spTgt spid="9"/>
                                            </p:tgtEl>
                                            <p:attrNameLst>
                                              <p:attrName>style.visibility</p:attrName>
                                            </p:attrNameLst>
                                          </p:cBhvr>
                                          <p:to>
                                            <p:strVal val="visible"/>
                                          </p:to>
                                        </p:set>
                                        <p:anim calcmode="lin" valueType="num" p14:bounceEnd="60000">
                                          <p:cBhvr additive="base">
                                            <p:cTn id="75" dur="500" fill="hold"/>
                                            <p:tgtEl>
                                              <p:spTgt spid="9"/>
                                            </p:tgtEl>
                                            <p:attrNameLst>
                                              <p:attrName>ppt_x</p:attrName>
                                            </p:attrNameLst>
                                          </p:cBhvr>
                                          <p:tavLst>
                                            <p:tav tm="0">
                                              <p:val>
                                                <p:strVal val="#ppt_x"/>
                                              </p:val>
                                            </p:tav>
                                            <p:tav tm="100000">
                                              <p:val>
                                                <p:strVal val="#ppt_x"/>
                                              </p:val>
                                            </p:tav>
                                          </p:tavLst>
                                        </p:anim>
                                        <p:anim calcmode="lin" valueType="num" p14:bounceEnd="60000">
                                          <p:cBhvr additive="base">
                                            <p:cTn id="76" dur="500" fill="hold"/>
                                            <p:tgtEl>
                                              <p:spTgt spid="9"/>
                                            </p:tgtEl>
                                            <p:attrNameLst>
                                              <p:attrName>ppt_y</p:attrName>
                                            </p:attrNameLst>
                                          </p:cBhvr>
                                          <p:tavLst>
                                            <p:tav tm="0">
                                              <p:val>
                                                <p:strVal val="1+#ppt_h/2"/>
                                              </p:val>
                                            </p:tav>
                                            <p:tav tm="100000">
                                              <p:val>
                                                <p:strVal val="#ppt_y"/>
                                              </p:val>
                                            </p:tav>
                                          </p:tavLst>
                                        </p:anim>
                                      </p:childTnLst>
                                    </p:cTn>
                                  </p:par>
                                </p:childTnLst>
                              </p:cTn>
                            </p:par>
                            <p:par>
                              <p:cTn id="77" fill="hold">
                                <p:stCondLst>
                                  <p:cond delay="500"/>
                                </p:stCondLst>
                                <p:childTnLst>
                                  <p:par>
                                    <p:cTn id="78" presetID="22" presetClass="entr" presetSubtype="2" fill="hold" nodeType="afterEffect">
                                      <p:stCondLst>
                                        <p:cond delay="0"/>
                                      </p:stCondLst>
                                      <p:childTnLst>
                                        <p:set>
                                          <p:cBhvr>
                                            <p:cTn id="79" dur="1" fill="hold">
                                              <p:stCondLst>
                                                <p:cond delay="0"/>
                                              </p:stCondLst>
                                            </p:cTn>
                                            <p:tgtEl>
                                              <p:spTgt spid="26"/>
                                            </p:tgtEl>
                                            <p:attrNameLst>
                                              <p:attrName>style.visibility</p:attrName>
                                            </p:attrNameLst>
                                          </p:cBhvr>
                                          <p:to>
                                            <p:strVal val="visible"/>
                                          </p:to>
                                        </p:set>
                                        <p:animEffect transition="in" filter="wipe(right)">
                                          <p:cBhvr>
                                            <p:cTn id="80" dur="500"/>
                                            <p:tgtEl>
                                              <p:spTgt spid="26"/>
                                            </p:tgtEl>
                                          </p:cBhvr>
                                        </p:animEffect>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14:presetBounceEnd="60000">
                                      <p:stCondLst>
                                        <p:cond delay="0"/>
                                      </p:stCondLst>
                                      <p:childTnLst>
                                        <p:set>
                                          <p:cBhvr>
                                            <p:cTn id="84" dur="1" fill="hold">
                                              <p:stCondLst>
                                                <p:cond delay="0"/>
                                              </p:stCondLst>
                                            </p:cTn>
                                            <p:tgtEl>
                                              <p:spTgt spid="10"/>
                                            </p:tgtEl>
                                            <p:attrNameLst>
                                              <p:attrName>style.visibility</p:attrName>
                                            </p:attrNameLst>
                                          </p:cBhvr>
                                          <p:to>
                                            <p:strVal val="visible"/>
                                          </p:to>
                                        </p:set>
                                        <p:anim calcmode="lin" valueType="num" p14:bounceEnd="60000">
                                          <p:cBhvr additive="base">
                                            <p:cTn id="85" dur="500" fill="hold"/>
                                            <p:tgtEl>
                                              <p:spTgt spid="10"/>
                                            </p:tgtEl>
                                            <p:attrNameLst>
                                              <p:attrName>ppt_x</p:attrName>
                                            </p:attrNameLst>
                                          </p:cBhvr>
                                          <p:tavLst>
                                            <p:tav tm="0">
                                              <p:val>
                                                <p:strVal val="#ppt_x"/>
                                              </p:val>
                                            </p:tav>
                                            <p:tav tm="100000">
                                              <p:val>
                                                <p:strVal val="#ppt_x"/>
                                              </p:val>
                                            </p:tav>
                                          </p:tavLst>
                                        </p:anim>
                                        <p:anim calcmode="lin" valueType="num" p14:bounceEnd="60000">
                                          <p:cBhvr additive="base">
                                            <p:cTn id="86" dur="500" fill="hold"/>
                                            <p:tgtEl>
                                              <p:spTgt spid="10"/>
                                            </p:tgtEl>
                                            <p:attrNameLst>
                                              <p:attrName>ppt_y</p:attrName>
                                            </p:attrNameLst>
                                          </p:cBhvr>
                                          <p:tavLst>
                                            <p:tav tm="0">
                                              <p:val>
                                                <p:strVal val="1+#ppt_h/2"/>
                                              </p:val>
                                            </p:tav>
                                            <p:tav tm="100000">
                                              <p:val>
                                                <p:strVal val="#ppt_y"/>
                                              </p:val>
                                            </p:tav>
                                          </p:tavLst>
                                        </p:anim>
                                      </p:childTnLst>
                                    </p:cTn>
                                  </p:par>
                                </p:childTnLst>
                              </p:cTn>
                            </p:par>
                            <p:par>
                              <p:cTn id="87" fill="hold">
                                <p:stCondLst>
                                  <p:cond delay="500"/>
                                </p:stCondLst>
                                <p:childTnLst>
                                  <p:par>
                                    <p:cTn id="88" presetID="22" presetClass="entr" presetSubtype="2" fill="hold" nodeType="afterEffect">
                                      <p:stCondLst>
                                        <p:cond delay="0"/>
                                      </p:stCondLst>
                                      <p:childTnLst>
                                        <p:set>
                                          <p:cBhvr>
                                            <p:cTn id="89" dur="1" fill="hold">
                                              <p:stCondLst>
                                                <p:cond delay="0"/>
                                              </p:stCondLst>
                                            </p:cTn>
                                            <p:tgtEl>
                                              <p:spTgt spid="7"/>
                                            </p:tgtEl>
                                            <p:attrNameLst>
                                              <p:attrName>style.visibility</p:attrName>
                                            </p:attrNameLst>
                                          </p:cBhvr>
                                          <p:to>
                                            <p:strVal val="visible"/>
                                          </p:to>
                                        </p:set>
                                        <p:animEffect transition="in" filter="wipe(right)">
                                          <p:cBhvr>
                                            <p:cTn id="90" dur="500"/>
                                            <p:tgtEl>
                                              <p:spTgt spid="7"/>
                                            </p:tgtEl>
                                          </p:cBhvr>
                                        </p:animEffect>
                                      </p:childTnLst>
                                    </p:cTn>
                                  </p:par>
                                </p:childTnLst>
                              </p:cTn>
                            </p:par>
                            <p:par>
                              <p:cTn id="91" fill="hold">
                                <p:stCondLst>
                                  <p:cond delay="1000"/>
                                </p:stCondLst>
                                <p:childTnLst>
                                  <p:par>
                                    <p:cTn id="92" presetID="22" presetClass="entr" presetSubtype="4" fill="hold" nodeType="afterEffect">
                                      <p:stCondLst>
                                        <p:cond delay="0"/>
                                      </p:stCondLst>
                                      <p:childTnLst>
                                        <p:set>
                                          <p:cBhvr>
                                            <p:cTn id="93" dur="1" fill="hold">
                                              <p:stCondLst>
                                                <p:cond delay="0"/>
                                              </p:stCondLst>
                                            </p:cTn>
                                            <p:tgtEl>
                                              <p:spTgt spid="15"/>
                                            </p:tgtEl>
                                            <p:attrNameLst>
                                              <p:attrName>style.visibility</p:attrName>
                                            </p:attrNameLst>
                                          </p:cBhvr>
                                          <p:to>
                                            <p:strVal val="visible"/>
                                          </p:to>
                                        </p:set>
                                        <p:animEffect transition="in" filter="wipe(down)">
                                          <p:cBhvr>
                                            <p:cTn id="94"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6" grpId="0"/>
          <p:bldP spid="9" grpId="0"/>
          <p:bldP spid="10" grpId="0"/>
          <p:bldP spid="11" grpId="0"/>
          <p:bldP spid="19" grpId="0"/>
          <p:bldP spid="20" grpId="0"/>
          <p:bldP spid="21" grpId="0"/>
          <p:bldP spid="24" grpId="0" animBg="1"/>
        </p:bldLst>
      </p:timing>
    </mc:Choice>
    <mc:Fallback xmlns="">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additive="base">
                                            <p:cTn id="7" dur="500" fill="hold"/>
                                            <p:tgtEl>
                                              <p:spTgt spid="24"/>
                                            </p:tgtEl>
                                            <p:attrNameLst>
                                              <p:attrName>ppt_x</p:attrName>
                                            </p:attrNameLst>
                                          </p:cBhvr>
                                          <p:tavLst>
                                            <p:tav tm="0">
                                              <p:val>
                                                <p:strVal val="#ppt_x"/>
                                              </p:val>
                                            </p:tav>
                                            <p:tav tm="100000">
                                              <p:val>
                                                <p:strVal val="#ppt_x"/>
                                              </p:val>
                                            </p:tav>
                                          </p:tavLst>
                                        </p:anim>
                                        <p:anim calcmode="lin" valueType="num">
                                          <p:cBhvr additive="base">
                                            <p:cTn id="8"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500"/>
                                            <p:tgtEl>
                                              <p:spTgt spid="11"/>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9"/>
                                            </p:tgtEl>
                                            <p:attrNameLst>
                                              <p:attrName>style.visibility</p:attrName>
                                            </p:attrNameLst>
                                          </p:cBhvr>
                                          <p:to>
                                            <p:strVal val="visible"/>
                                          </p:to>
                                        </p:set>
                                        <p:anim calcmode="lin" valueType="num">
                                          <p:cBhvr additive="base">
                                            <p:cTn id="18" dur="500" fill="hold"/>
                                            <p:tgtEl>
                                              <p:spTgt spid="19"/>
                                            </p:tgtEl>
                                            <p:attrNameLst>
                                              <p:attrName>ppt_x</p:attrName>
                                            </p:attrNameLst>
                                          </p:cBhvr>
                                          <p:tavLst>
                                            <p:tav tm="0">
                                              <p:val>
                                                <p:strVal val="#ppt_x"/>
                                              </p:val>
                                            </p:tav>
                                            <p:tav tm="100000">
                                              <p:val>
                                                <p:strVal val="#ppt_x"/>
                                              </p:val>
                                            </p:tav>
                                          </p:tavLst>
                                        </p:anim>
                                        <p:anim calcmode="lin" valueType="num">
                                          <p:cBhvr additive="base">
                                            <p:cTn id="19" dur="500" fill="hold"/>
                                            <p:tgtEl>
                                              <p:spTgt spid="19"/>
                                            </p:tgtEl>
                                            <p:attrNameLst>
                                              <p:attrName>ppt_y</p:attrName>
                                            </p:attrNameLst>
                                          </p:cBhvr>
                                          <p:tavLst>
                                            <p:tav tm="0">
                                              <p:val>
                                                <p:strVal val="1+#ppt_h/2"/>
                                              </p:val>
                                            </p:tav>
                                            <p:tav tm="100000">
                                              <p:val>
                                                <p:strVal val="#ppt_y"/>
                                              </p:val>
                                            </p:tav>
                                          </p:tavLst>
                                        </p:anim>
                                      </p:childTnLst>
                                    </p:cTn>
                                  </p:par>
                                </p:childTnLst>
                              </p:cTn>
                            </p:par>
                            <p:par>
                              <p:cTn id="20" fill="hold">
                                <p:stCondLst>
                                  <p:cond delay="500"/>
                                </p:stCondLst>
                                <p:childTnLst>
                                  <p:par>
                                    <p:cTn id="21" presetID="22" presetClass="entr" presetSubtype="8" fill="hold" nodeType="afterEffect">
                                      <p:stCondLst>
                                        <p:cond delay="0"/>
                                      </p:stCondLst>
                                      <p:childTnLst>
                                        <p:set>
                                          <p:cBhvr>
                                            <p:cTn id="22" dur="1" fill="hold">
                                              <p:stCondLst>
                                                <p:cond delay="0"/>
                                              </p:stCondLst>
                                            </p:cTn>
                                            <p:tgtEl>
                                              <p:spTgt spid="36"/>
                                            </p:tgtEl>
                                            <p:attrNameLst>
                                              <p:attrName>style.visibility</p:attrName>
                                            </p:attrNameLst>
                                          </p:cBhvr>
                                          <p:to>
                                            <p:strVal val="visible"/>
                                          </p:to>
                                        </p:set>
                                        <p:animEffect transition="in" filter="wipe(left)">
                                          <p:cBhvr>
                                            <p:cTn id="23" dur="500"/>
                                            <p:tgtEl>
                                              <p:spTgt spid="36"/>
                                            </p:tgtEl>
                                          </p:cBhvr>
                                        </p:animEffect>
                                      </p:childTnLst>
                                    </p:cTn>
                                  </p:par>
                                </p:childTnLst>
                              </p:cTn>
                            </p:par>
                            <p:par>
                              <p:cTn id="24" fill="hold">
                                <p:stCondLst>
                                  <p:cond delay="1000"/>
                                </p:stCondLst>
                                <p:childTnLst>
                                  <p:par>
                                    <p:cTn id="25" presetID="22" presetClass="entr" presetSubtype="1" fill="hold" nodeType="afterEffect">
                                      <p:stCondLst>
                                        <p:cond delay="0"/>
                                      </p:stCondLst>
                                      <p:childTnLst>
                                        <p:set>
                                          <p:cBhvr>
                                            <p:cTn id="26" dur="1" fill="hold">
                                              <p:stCondLst>
                                                <p:cond delay="0"/>
                                              </p:stCondLst>
                                            </p:cTn>
                                            <p:tgtEl>
                                              <p:spTgt spid="37"/>
                                            </p:tgtEl>
                                            <p:attrNameLst>
                                              <p:attrName>style.visibility</p:attrName>
                                            </p:attrNameLst>
                                          </p:cBhvr>
                                          <p:to>
                                            <p:strVal val="visible"/>
                                          </p:to>
                                        </p:set>
                                        <p:animEffect transition="in" filter="wipe(up)">
                                          <p:cBhvr>
                                            <p:cTn id="27" dur="500"/>
                                            <p:tgtEl>
                                              <p:spTgt spid="37"/>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20"/>
                                            </p:tgtEl>
                                            <p:attrNameLst>
                                              <p:attrName>style.visibility</p:attrName>
                                            </p:attrNameLst>
                                          </p:cBhvr>
                                          <p:to>
                                            <p:strVal val="visible"/>
                                          </p:to>
                                        </p:set>
                                        <p:anim calcmode="lin" valueType="num">
                                          <p:cBhvr additive="base">
                                            <p:cTn id="32" dur="500" fill="hold"/>
                                            <p:tgtEl>
                                              <p:spTgt spid="20"/>
                                            </p:tgtEl>
                                            <p:attrNameLst>
                                              <p:attrName>ppt_x</p:attrName>
                                            </p:attrNameLst>
                                          </p:cBhvr>
                                          <p:tavLst>
                                            <p:tav tm="0">
                                              <p:val>
                                                <p:strVal val="#ppt_x"/>
                                              </p:val>
                                            </p:tav>
                                            <p:tav tm="100000">
                                              <p:val>
                                                <p:strVal val="#ppt_x"/>
                                              </p:val>
                                            </p:tav>
                                          </p:tavLst>
                                        </p:anim>
                                        <p:anim calcmode="lin" valueType="num">
                                          <p:cBhvr additive="base">
                                            <p:cTn id="33" dur="500" fill="hold"/>
                                            <p:tgtEl>
                                              <p:spTgt spid="20"/>
                                            </p:tgtEl>
                                            <p:attrNameLst>
                                              <p:attrName>ppt_y</p:attrName>
                                            </p:attrNameLst>
                                          </p:cBhvr>
                                          <p:tavLst>
                                            <p:tav tm="0">
                                              <p:val>
                                                <p:strVal val="1+#ppt_h/2"/>
                                              </p:val>
                                            </p:tav>
                                            <p:tav tm="100000">
                                              <p:val>
                                                <p:strVal val="#ppt_y"/>
                                              </p:val>
                                            </p:tav>
                                          </p:tavLst>
                                        </p:anim>
                                      </p:childTnLst>
                                    </p:cTn>
                                  </p:par>
                                </p:childTnLst>
                              </p:cTn>
                            </p:par>
                            <p:par>
                              <p:cTn id="34" fill="hold">
                                <p:stCondLst>
                                  <p:cond delay="500"/>
                                </p:stCondLst>
                                <p:childTnLst>
                                  <p:par>
                                    <p:cTn id="35" presetID="22" presetClass="entr" presetSubtype="8" fill="hold" nodeType="afterEffect">
                                      <p:stCondLst>
                                        <p:cond delay="0"/>
                                      </p:stCondLst>
                                      <p:childTnLst>
                                        <p:set>
                                          <p:cBhvr>
                                            <p:cTn id="36" dur="1" fill="hold">
                                              <p:stCondLst>
                                                <p:cond delay="0"/>
                                              </p:stCondLst>
                                            </p:cTn>
                                            <p:tgtEl>
                                              <p:spTgt spid="42"/>
                                            </p:tgtEl>
                                            <p:attrNameLst>
                                              <p:attrName>style.visibility</p:attrName>
                                            </p:attrNameLst>
                                          </p:cBhvr>
                                          <p:to>
                                            <p:strVal val="visible"/>
                                          </p:to>
                                        </p:set>
                                        <p:animEffect transition="in" filter="wipe(left)">
                                          <p:cBhvr>
                                            <p:cTn id="37" dur="500"/>
                                            <p:tgtEl>
                                              <p:spTgt spid="42"/>
                                            </p:tgtEl>
                                          </p:cBhvr>
                                        </p:animEffect>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21"/>
                                            </p:tgtEl>
                                            <p:attrNameLst>
                                              <p:attrName>style.visibility</p:attrName>
                                            </p:attrNameLst>
                                          </p:cBhvr>
                                          <p:to>
                                            <p:strVal val="visible"/>
                                          </p:to>
                                        </p:set>
                                        <p:anim calcmode="lin" valueType="num">
                                          <p:cBhvr additive="base">
                                            <p:cTn id="42" dur="500" fill="hold"/>
                                            <p:tgtEl>
                                              <p:spTgt spid="21"/>
                                            </p:tgtEl>
                                            <p:attrNameLst>
                                              <p:attrName>ppt_x</p:attrName>
                                            </p:attrNameLst>
                                          </p:cBhvr>
                                          <p:tavLst>
                                            <p:tav tm="0">
                                              <p:val>
                                                <p:strVal val="#ppt_x"/>
                                              </p:val>
                                            </p:tav>
                                            <p:tav tm="100000">
                                              <p:val>
                                                <p:strVal val="#ppt_x"/>
                                              </p:val>
                                            </p:tav>
                                          </p:tavLst>
                                        </p:anim>
                                        <p:anim calcmode="lin" valueType="num">
                                          <p:cBhvr additive="base">
                                            <p:cTn id="43" dur="500" fill="hold"/>
                                            <p:tgtEl>
                                              <p:spTgt spid="21"/>
                                            </p:tgtEl>
                                            <p:attrNameLst>
                                              <p:attrName>ppt_y</p:attrName>
                                            </p:attrNameLst>
                                          </p:cBhvr>
                                          <p:tavLst>
                                            <p:tav tm="0">
                                              <p:val>
                                                <p:strVal val="1+#ppt_h/2"/>
                                              </p:val>
                                            </p:tav>
                                            <p:tav tm="100000">
                                              <p:val>
                                                <p:strVal val="#ppt_y"/>
                                              </p:val>
                                            </p:tav>
                                          </p:tavLst>
                                        </p:anim>
                                      </p:childTnLst>
                                    </p:cTn>
                                  </p:par>
                                </p:childTnLst>
                              </p:cTn>
                            </p:par>
                            <p:par>
                              <p:cTn id="44" fill="hold">
                                <p:stCondLst>
                                  <p:cond delay="500"/>
                                </p:stCondLst>
                                <p:childTnLst>
                                  <p:par>
                                    <p:cTn id="45" presetID="22" presetClass="entr" presetSubtype="8" fill="hold" nodeType="afterEffect">
                                      <p:stCondLst>
                                        <p:cond delay="0"/>
                                      </p:stCondLst>
                                      <p:childTnLst>
                                        <p:set>
                                          <p:cBhvr>
                                            <p:cTn id="46" dur="1" fill="hold">
                                              <p:stCondLst>
                                                <p:cond delay="0"/>
                                              </p:stCondLst>
                                            </p:cTn>
                                            <p:tgtEl>
                                              <p:spTgt spid="44"/>
                                            </p:tgtEl>
                                            <p:attrNameLst>
                                              <p:attrName>style.visibility</p:attrName>
                                            </p:attrNameLst>
                                          </p:cBhvr>
                                          <p:to>
                                            <p:strVal val="visible"/>
                                          </p:to>
                                        </p:set>
                                        <p:animEffect transition="in" filter="wipe(left)">
                                          <p:cBhvr>
                                            <p:cTn id="47" dur="500"/>
                                            <p:tgtEl>
                                              <p:spTgt spid="44"/>
                                            </p:tgtEl>
                                          </p:cBhvr>
                                        </p:animEffect>
                                      </p:childTnLst>
                                    </p:cTn>
                                  </p:par>
                                </p:childTnLst>
                              </p:cTn>
                            </p:par>
                            <p:par>
                              <p:cTn id="48" fill="hold">
                                <p:stCondLst>
                                  <p:cond delay="1000"/>
                                </p:stCondLst>
                                <p:childTnLst>
                                  <p:par>
                                    <p:cTn id="49" presetID="22" presetClass="entr" presetSubtype="4" fill="hold" nodeType="afterEffect">
                                      <p:stCondLst>
                                        <p:cond delay="0"/>
                                      </p:stCondLst>
                                      <p:childTnLst>
                                        <p:set>
                                          <p:cBhvr>
                                            <p:cTn id="50" dur="1" fill="hold">
                                              <p:stCondLst>
                                                <p:cond delay="0"/>
                                              </p:stCondLst>
                                            </p:cTn>
                                            <p:tgtEl>
                                              <p:spTgt spid="45"/>
                                            </p:tgtEl>
                                            <p:attrNameLst>
                                              <p:attrName>style.visibility</p:attrName>
                                            </p:attrNameLst>
                                          </p:cBhvr>
                                          <p:to>
                                            <p:strVal val="visible"/>
                                          </p:to>
                                        </p:set>
                                        <p:animEffect transition="in" filter="wipe(down)">
                                          <p:cBhvr>
                                            <p:cTn id="51" dur="500"/>
                                            <p:tgtEl>
                                              <p:spTgt spid="45"/>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8"/>
                                            </p:tgtEl>
                                            <p:attrNameLst>
                                              <p:attrName>style.visibility</p:attrName>
                                            </p:attrNameLst>
                                          </p:cBhvr>
                                          <p:to>
                                            <p:strVal val="visible"/>
                                          </p:to>
                                        </p:set>
                                        <p:animEffect transition="in" filter="fade">
                                          <p:cBhvr>
                                            <p:cTn id="56" dur="500"/>
                                            <p:tgtEl>
                                              <p:spTgt spid="8"/>
                                            </p:tgtEl>
                                          </p:cBhvr>
                                        </p:animEffect>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6"/>
                                            </p:tgtEl>
                                            <p:attrNameLst>
                                              <p:attrName>style.visibility</p:attrName>
                                            </p:attrNameLst>
                                          </p:cBhvr>
                                          <p:to>
                                            <p:strVal val="visible"/>
                                          </p:to>
                                        </p:set>
                                        <p:anim calcmode="lin" valueType="num">
                                          <p:cBhvr additive="base">
                                            <p:cTn id="61" dur="500" fill="hold"/>
                                            <p:tgtEl>
                                              <p:spTgt spid="6"/>
                                            </p:tgtEl>
                                            <p:attrNameLst>
                                              <p:attrName>ppt_x</p:attrName>
                                            </p:attrNameLst>
                                          </p:cBhvr>
                                          <p:tavLst>
                                            <p:tav tm="0">
                                              <p:val>
                                                <p:strVal val="#ppt_x"/>
                                              </p:val>
                                            </p:tav>
                                            <p:tav tm="100000">
                                              <p:val>
                                                <p:strVal val="#ppt_x"/>
                                              </p:val>
                                            </p:tav>
                                          </p:tavLst>
                                        </p:anim>
                                        <p:anim calcmode="lin" valueType="num">
                                          <p:cBhvr additive="base">
                                            <p:cTn id="62" dur="500" fill="hold"/>
                                            <p:tgtEl>
                                              <p:spTgt spid="6"/>
                                            </p:tgtEl>
                                            <p:attrNameLst>
                                              <p:attrName>ppt_y</p:attrName>
                                            </p:attrNameLst>
                                          </p:cBhvr>
                                          <p:tavLst>
                                            <p:tav tm="0">
                                              <p:val>
                                                <p:strVal val="1+#ppt_h/2"/>
                                              </p:val>
                                            </p:tav>
                                            <p:tav tm="100000">
                                              <p:val>
                                                <p:strVal val="#ppt_y"/>
                                              </p:val>
                                            </p:tav>
                                          </p:tavLst>
                                        </p:anim>
                                      </p:childTnLst>
                                    </p:cTn>
                                  </p:par>
                                </p:childTnLst>
                              </p:cTn>
                            </p:par>
                            <p:par>
                              <p:cTn id="63" fill="hold">
                                <p:stCondLst>
                                  <p:cond delay="500"/>
                                </p:stCondLst>
                                <p:childTnLst>
                                  <p:par>
                                    <p:cTn id="64" presetID="22" presetClass="entr" presetSubtype="2" fill="hold" nodeType="afterEffect">
                                      <p:stCondLst>
                                        <p:cond delay="0"/>
                                      </p:stCondLst>
                                      <p:childTnLst>
                                        <p:set>
                                          <p:cBhvr>
                                            <p:cTn id="65" dur="1" fill="hold">
                                              <p:stCondLst>
                                                <p:cond delay="0"/>
                                              </p:stCondLst>
                                            </p:cTn>
                                            <p:tgtEl>
                                              <p:spTgt spid="29"/>
                                            </p:tgtEl>
                                            <p:attrNameLst>
                                              <p:attrName>style.visibility</p:attrName>
                                            </p:attrNameLst>
                                          </p:cBhvr>
                                          <p:to>
                                            <p:strVal val="visible"/>
                                          </p:to>
                                        </p:set>
                                        <p:animEffect transition="in" filter="wipe(right)">
                                          <p:cBhvr>
                                            <p:cTn id="66" dur="500"/>
                                            <p:tgtEl>
                                              <p:spTgt spid="29"/>
                                            </p:tgtEl>
                                          </p:cBhvr>
                                        </p:animEffect>
                                      </p:childTnLst>
                                    </p:cTn>
                                  </p:par>
                                </p:childTnLst>
                              </p:cTn>
                            </p:par>
                            <p:par>
                              <p:cTn id="67" fill="hold">
                                <p:stCondLst>
                                  <p:cond delay="1000"/>
                                </p:stCondLst>
                                <p:childTnLst>
                                  <p:par>
                                    <p:cTn id="68" presetID="22" presetClass="entr" presetSubtype="1" fill="hold" nodeType="afterEffect">
                                      <p:stCondLst>
                                        <p:cond delay="0"/>
                                      </p:stCondLst>
                                      <p:childTnLst>
                                        <p:set>
                                          <p:cBhvr>
                                            <p:cTn id="69" dur="1" fill="hold">
                                              <p:stCondLst>
                                                <p:cond delay="0"/>
                                              </p:stCondLst>
                                            </p:cTn>
                                            <p:tgtEl>
                                              <p:spTgt spid="32"/>
                                            </p:tgtEl>
                                            <p:attrNameLst>
                                              <p:attrName>style.visibility</p:attrName>
                                            </p:attrNameLst>
                                          </p:cBhvr>
                                          <p:to>
                                            <p:strVal val="visible"/>
                                          </p:to>
                                        </p:set>
                                        <p:animEffect transition="in" filter="wipe(up)">
                                          <p:cBhvr>
                                            <p:cTn id="70" dur="500"/>
                                            <p:tgtEl>
                                              <p:spTgt spid="32"/>
                                            </p:tgtEl>
                                          </p:cBhvr>
                                        </p:animEffect>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9"/>
                                            </p:tgtEl>
                                            <p:attrNameLst>
                                              <p:attrName>style.visibility</p:attrName>
                                            </p:attrNameLst>
                                          </p:cBhvr>
                                          <p:to>
                                            <p:strVal val="visible"/>
                                          </p:to>
                                        </p:set>
                                        <p:anim calcmode="lin" valueType="num">
                                          <p:cBhvr additive="base">
                                            <p:cTn id="75" dur="500" fill="hold"/>
                                            <p:tgtEl>
                                              <p:spTgt spid="9"/>
                                            </p:tgtEl>
                                            <p:attrNameLst>
                                              <p:attrName>ppt_x</p:attrName>
                                            </p:attrNameLst>
                                          </p:cBhvr>
                                          <p:tavLst>
                                            <p:tav tm="0">
                                              <p:val>
                                                <p:strVal val="#ppt_x"/>
                                              </p:val>
                                            </p:tav>
                                            <p:tav tm="100000">
                                              <p:val>
                                                <p:strVal val="#ppt_x"/>
                                              </p:val>
                                            </p:tav>
                                          </p:tavLst>
                                        </p:anim>
                                        <p:anim calcmode="lin" valueType="num">
                                          <p:cBhvr additive="base">
                                            <p:cTn id="76" dur="500" fill="hold"/>
                                            <p:tgtEl>
                                              <p:spTgt spid="9"/>
                                            </p:tgtEl>
                                            <p:attrNameLst>
                                              <p:attrName>ppt_y</p:attrName>
                                            </p:attrNameLst>
                                          </p:cBhvr>
                                          <p:tavLst>
                                            <p:tav tm="0">
                                              <p:val>
                                                <p:strVal val="1+#ppt_h/2"/>
                                              </p:val>
                                            </p:tav>
                                            <p:tav tm="100000">
                                              <p:val>
                                                <p:strVal val="#ppt_y"/>
                                              </p:val>
                                            </p:tav>
                                          </p:tavLst>
                                        </p:anim>
                                      </p:childTnLst>
                                    </p:cTn>
                                  </p:par>
                                </p:childTnLst>
                              </p:cTn>
                            </p:par>
                            <p:par>
                              <p:cTn id="77" fill="hold">
                                <p:stCondLst>
                                  <p:cond delay="500"/>
                                </p:stCondLst>
                                <p:childTnLst>
                                  <p:par>
                                    <p:cTn id="78" presetID="22" presetClass="entr" presetSubtype="2" fill="hold" nodeType="afterEffect">
                                      <p:stCondLst>
                                        <p:cond delay="0"/>
                                      </p:stCondLst>
                                      <p:childTnLst>
                                        <p:set>
                                          <p:cBhvr>
                                            <p:cTn id="79" dur="1" fill="hold">
                                              <p:stCondLst>
                                                <p:cond delay="0"/>
                                              </p:stCondLst>
                                            </p:cTn>
                                            <p:tgtEl>
                                              <p:spTgt spid="26"/>
                                            </p:tgtEl>
                                            <p:attrNameLst>
                                              <p:attrName>style.visibility</p:attrName>
                                            </p:attrNameLst>
                                          </p:cBhvr>
                                          <p:to>
                                            <p:strVal val="visible"/>
                                          </p:to>
                                        </p:set>
                                        <p:animEffect transition="in" filter="wipe(right)">
                                          <p:cBhvr>
                                            <p:cTn id="80" dur="500"/>
                                            <p:tgtEl>
                                              <p:spTgt spid="26"/>
                                            </p:tgtEl>
                                          </p:cBhvr>
                                        </p:animEffect>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0"/>
                                            </p:tgtEl>
                                            <p:attrNameLst>
                                              <p:attrName>style.visibility</p:attrName>
                                            </p:attrNameLst>
                                          </p:cBhvr>
                                          <p:to>
                                            <p:strVal val="visible"/>
                                          </p:to>
                                        </p:set>
                                        <p:anim calcmode="lin" valueType="num">
                                          <p:cBhvr additive="base">
                                            <p:cTn id="85" dur="500" fill="hold"/>
                                            <p:tgtEl>
                                              <p:spTgt spid="10"/>
                                            </p:tgtEl>
                                            <p:attrNameLst>
                                              <p:attrName>ppt_x</p:attrName>
                                            </p:attrNameLst>
                                          </p:cBhvr>
                                          <p:tavLst>
                                            <p:tav tm="0">
                                              <p:val>
                                                <p:strVal val="#ppt_x"/>
                                              </p:val>
                                            </p:tav>
                                            <p:tav tm="100000">
                                              <p:val>
                                                <p:strVal val="#ppt_x"/>
                                              </p:val>
                                            </p:tav>
                                          </p:tavLst>
                                        </p:anim>
                                        <p:anim calcmode="lin" valueType="num">
                                          <p:cBhvr additive="base">
                                            <p:cTn id="86" dur="500" fill="hold"/>
                                            <p:tgtEl>
                                              <p:spTgt spid="10"/>
                                            </p:tgtEl>
                                            <p:attrNameLst>
                                              <p:attrName>ppt_y</p:attrName>
                                            </p:attrNameLst>
                                          </p:cBhvr>
                                          <p:tavLst>
                                            <p:tav tm="0">
                                              <p:val>
                                                <p:strVal val="1+#ppt_h/2"/>
                                              </p:val>
                                            </p:tav>
                                            <p:tav tm="100000">
                                              <p:val>
                                                <p:strVal val="#ppt_y"/>
                                              </p:val>
                                            </p:tav>
                                          </p:tavLst>
                                        </p:anim>
                                      </p:childTnLst>
                                    </p:cTn>
                                  </p:par>
                                </p:childTnLst>
                              </p:cTn>
                            </p:par>
                            <p:par>
                              <p:cTn id="87" fill="hold">
                                <p:stCondLst>
                                  <p:cond delay="500"/>
                                </p:stCondLst>
                                <p:childTnLst>
                                  <p:par>
                                    <p:cTn id="88" presetID="22" presetClass="entr" presetSubtype="2" fill="hold" nodeType="afterEffect">
                                      <p:stCondLst>
                                        <p:cond delay="0"/>
                                      </p:stCondLst>
                                      <p:childTnLst>
                                        <p:set>
                                          <p:cBhvr>
                                            <p:cTn id="89" dur="1" fill="hold">
                                              <p:stCondLst>
                                                <p:cond delay="0"/>
                                              </p:stCondLst>
                                            </p:cTn>
                                            <p:tgtEl>
                                              <p:spTgt spid="7"/>
                                            </p:tgtEl>
                                            <p:attrNameLst>
                                              <p:attrName>style.visibility</p:attrName>
                                            </p:attrNameLst>
                                          </p:cBhvr>
                                          <p:to>
                                            <p:strVal val="visible"/>
                                          </p:to>
                                        </p:set>
                                        <p:animEffect transition="in" filter="wipe(right)">
                                          <p:cBhvr>
                                            <p:cTn id="90" dur="500"/>
                                            <p:tgtEl>
                                              <p:spTgt spid="7"/>
                                            </p:tgtEl>
                                          </p:cBhvr>
                                        </p:animEffect>
                                      </p:childTnLst>
                                    </p:cTn>
                                  </p:par>
                                </p:childTnLst>
                              </p:cTn>
                            </p:par>
                            <p:par>
                              <p:cTn id="91" fill="hold">
                                <p:stCondLst>
                                  <p:cond delay="1000"/>
                                </p:stCondLst>
                                <p:childTnLst>
                                  <p:par>
                                    <p:cTn id="92" presetID="22" presetClass="entr" presetSubtype="4" fill="hold" nodeType="afterEffect">
                                      <p:stCondLst>
                                        <p:cond delay="0"/>
                                      </p:stCondLst>
                                      <p:childTnLst>
                                        <p:set>
                                          <p:cBhvr>
                                            <p:cTn id="93" dur="1" fill="hold">
                                              <p:stCondLst>
                                                <p:cond delay="0"/>
                                              </p:stCondLst>
                                            </p:cTn>
                                            <p:tgtEl>
                                              <p:spTgt spid="15"/>
                                            </p:tgtEl>
                                            <p:attrNameLst>
                                              <p:attrName>style.visibility</p:attrName>
                                            </p:attrNameLst>
                                          </p:cBhvr>
                                          <p:to>
                                            <p:strVal val="visible"/>
                                          </p:to>
                                        </p:set>
                                        <p:animEffect transition="in" filter="wipe(down)">
                                          <p:cBhvr>
                                            <p:cTn id="94"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6" grpId="0"/>
          <p:bldP spid="9" grpId="0"/>
          <p:bldP spid="10" grpId="0"/>
          <p:bldP spid="11" grpId="0"/>
          <p:bldP spid="19" grpId="0"/>
          <p:bldP spid="20" grpId="0"/>
          <p:bldP spid="21" grpId="0"/>
          <p:bldP spid="24" grpId="0" animBg="1"/>
        </p:bldLst>
      </p:timing>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D3AD669C-7A0C-4A66-82C2-5389BD69137A}"/>
              </a:ext>
            </a:extLst>
          </p:cNvPr>
          <p:cNvSpPr/>
          <p:nvPr/>
        </p:nvSpPr>
        <p:spPr>
          <a:xfrm>
            <a:off x="0" y="1495514"/>
            <a:ext cx="12192000" cy="5362486"/>
          </a:xfrm>
          <a:prstGeom prst="rect">
            <a:avLst/>
          </a:prstGeom>
          <a:solidFill>
            <a:schemeClr val="accent3">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endParaRPr lang="en-US" sz="1600" b="1" dirty="0">
              <a:solidFill>
                <a:schemeClr val="bg1"/>
              </a:solidFill>
            </a:endParaRPr>
          </a:p>
        </p:txBody>
      </p:sp>
      <p:sp>
        <p:nvSpPr>
          <p:cNvPr id="23" name="Rectangle 22">
            <a:extLst>
              <a:ext uri="{FF2B5EF4-FFF2-40B4-BE49-F238E27FC236}">
                <a16:creationId xmlns:a16="http://schemas.microsoft.com/office/drawing/2014/main" id="{640C7514-B9BF-4A5F-8002-6B2BF67A37BE}"/>
              </a:ext>
            </a:extLst>
          </p:cNvPr>
          <p:cNvSpPr/>
          <p:nvPr/>
        </p:nvSpPr>
        <p:spPr>
          <a:xfrm>
            <a:off x="7315200" y="1495514"/>
            <a:ext cx="4876800" cy="5362486"/>
          </a:xfrm>
          <a:prstGeom prst="rect">
            <a:avLst/>
          </a:prstGeom>
          <a:solidFill>
            <a:schemeClr val="accent3">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endParaRPr lang="en-US" sz="1600" b="1" dirty="0">
              <a:solidFill>
                <a:schemeClr val="bg1"/>
              </a:solidFill>
            </a:endParaRPr>
          </a:p>
        </p:txBody>
      </p:sp>
      <p:cxnSp>
        <p:nvCxnSpPr>
          <p:cNvPr id="22" name="Straight Connector 21">
            <a:extLst>
              <a:ext uri="{FF2B5EF4-FFF2-40B4-BE49-F238E27FC236}">
                <a16:creationId xmlns:a16="http://schemas.microsoft.com/office/drawing/2014/main" id="{0F4EA0D5-379B-47B3-B77F-3D9D19FF693C}"/>
              </a:ext>
            </a:extLst>
          </p:cNvPr>
          <p:cNvCxnSpPr>
            <a:cxnSpLocks/>
          </p:cNvCxnSpPr>
          <p:nvPr/>
        </p:nvCxnSpPr>
        <p:spPr>
          <a:xfrm>
            <a:off x="7876367" y="3011053"/>
            <a:ext cx="0" cy="638002"/>
          </a:xfrm>
          <a:prstGeom prst="line">
            <a:avLst/>
          </a:prstGeom>
          <a:ln w="19050"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4" name="Title 13">
            <a:extLst>
              <a:ext uri="{FF2B5EF4-FFF2-40B4-BE49-F238E27FC236}">
                <a16:creationId xmlns:a16="http://schemas.microsoft.com/office/drawing/2014/main" id="{611568FE-F34E-46F5-9A51-A60EA8F569A0}"/>
              </a:ext>
            </a:extLst>
          </p:cNvPr>
          <p:cNvSpPr>
            <a:spLocks noGrp="1"/>
          </p:cNvSpPr>
          <p:nvPr>
            <p:ph type="title"/>
          </p:nvPr>
        </p:nvSpPr>
        <p:spPr>
          <a:xfrm>
            <a:off x="426720" y="404248"/>
            <a:ext cx="11338560" cy="748272"/>
          </a:xfrm>
        </p:spPr>
        <p:txBody>
          <a:bodyPr vert="horz" lIns="72000" tIns="45720" rIns="72000" bIns="45720" rtlCol="0" anchor="ctr">
            <a:normAutofit/>
          </a:bodyPr>
          <a:lstStyle/>
          <a:p>
            <a:r>
              <a:rPr lang="en-US" dirty="0"/>
              <a:t>Equities</a:t>
            </a:r>
          </a:p>
        </p:txBody>
      </p:sp>
      <p:graphicFrame>
        <p:nvGraphicFramePr>
          <p:cNvPr id="3" name="Table 3">
            <a:extLst>
              <a:ext uri="{FF2B5EF4-FFF2-40B4-BE49-F238E27FC236}">
                <a16:creationId xmlns:a16="http://schemas.microsoft.com/office/drawing/2014/main" id="{CEA8A763-EF89-4AAE-8238-C986D7FEA8A1}"/>
              </a:ext>
            </a:extLst>
          </p:cNvPr>
          <p:cNvGraphicFramePr>
            <a:graphicFrameLocks noGrp="1"/>
          </p:cNvGraphicFramePr>
          <p:nvPr/>
        </p:nvGraphicFramePr>
        <p:xfrm>
          <a:off x="426720" y="2409186"/>
          <a:ext cx="6531675" cy="3793790"/>
        </p:xfrm>
        <a:graphic>
          <a:graphicData uri="http://schemas.openxmlformats.org/drawingml/2006/table">
            <a:tbl>
              <a:tblPr firstRow="1" bandRow="1">
                <a:tableStyleId>{C083E6E3-FA7D-4D7B-A595-EF9225AFEA82}</a:tableStyleId>
              </a:tblPr>
              <a:tblGrid>
                <a:gridCol w="2796266">
                  <a:extLst>
                    <a:ext uri="{9D8B030D-6E8A-4147-A177-3AD203B41FA5}">
                      <a16:colId xmlns:a16="http://schemas.microsoft.com/office/drawing/2014/main" val="4134072265"/>
                    </a:ext>
                  </a:extLst>
                </a:gridCol>
                <a:gridCol w="1196308">
                  <a:extLst>
                    <a:ext uri="{9D8B030D-6E8A-4147-A177-3AD203B41FA5}">
                      <a16:colId xmlns:a16="http://schemas.microsoft.com/office/drawing/2014/main" val="3702992222"/>
                    </a:ext>
                  </a:extLst>
                </a:gridCol>
                <a:gridCol w="1236997">
                  <a:extLst>
                    <a:ext uri="{9D8B030D-6E8A-4147-A177-3AD203B41FA5}">
                      <a16:colId xmlns:a16="http://schemas.microsoft.com/office/drawing/2014/main" val="1422881689"/>
                    </a:ext>
                  </a:extLst>
                </a:gridCol>
                <a:gridCol w="1302104">
                  <a:extLst>
                    <a:ext uri="{9D8B030D-6E8A-4147-A177-3AD203B41FA5}">
                      <a16:colId xmlns:a16="http://schemas.microsoft.com/office/drawing/2014/main" val="3232936200"/>
                    </a:ext>
                  </a:extLst>
                </a:gridCol>
              </a:tblGrid>
              <a:tr h="437613">
                <a:tc>
                  <a:txBody>
                    <a:bodyPr/>
                    <a:lstStyle/>
                    <a:p>
                      <a:endParaRPr lang="en-GB" sz="1400" dirty="0">
                        <a:solidFill>
                          <a:schemeClr val="accent3"/>
                        </a:solidFill>
                      </a:endParaRPr>
                    </a:p>
                  </a:txBody>
                  <a:tcPr marL="75684" marR="75684" marT="34403" marB="34403" anchor="ctr"/>
                </a:tc>
                <a:tc>
                  <a:txBody>
                    <a:bodyPr/>
                    <a:lstStyle/>
                    <a:p>
                      <a:pPr marL="0" marR="0" lvl="0" indent="0" algn="l" defTabSz="914446" rtl="0" eaLnBrk="1" fontAlgn="auto" latinLnBrk="0" hangingPunct="1">
                        <a:lnSpc>
                          <a:spcPct val="100000"/>
                        </a:lnSpc>
                        <a:spcBef>
                          <a:spcPts val="0"/>
                        </a:spcBef>
                        <a:spcAft>
                          <a:spcPts val="0"/>
                        </a:spcAft>
                        <a:buClrTx/>
                        <a:buSzTx/>
                        <a:buFontTx/>
                        <a:buNone/>
                        <a:tabLst/>
                        <a:defRPr/>
                      </a:pPr>
                      <a:r>
                        <a:rPr lang="en-US" sz="1200" b="0" u="none" strike="noStrike" noProof="0" dirty="0">
                          <a:solidFill>
                            <a:schemeClr val="accent3"/>
                          </a:solidFill>
                          <a:effectLst/>
                        </a:rPr>
                        <a:t>$ in millions</a:t>
                      </a:r>
                      <a:endParaRPr lang="en-US" sz="1200" b="0" i="0" u="none" strike="noStrike" noProof="0" dirty="0">
                        <a:solidFill>
                          <a:schemeClr val="accent3"/>
                        </a:solidFill>
                        <a:effectLst/>
                        <a:latin typeface="Open Sans" panose="020B0606030504020204" pitchFamily="34" charset="0"/>
                      </a:endParaRPr>
                    </a:p>
                  </a:txBody>
                  <a:tcPr marL="75684" marR="75684" marT="34403" marB="34403" anchor="ctr"/>
                </a:tc>
                <a:tc>
                  <a:txBody>
                    <a:bodyPr/>
                    <a:lstStyle/>
                    <a:p>
                      <a:pPr marL="0" marR="0" lvl="0" indent="0" algn="l" defTabSz="914446" rtl="0" eaLnBrk="1" fontAlgn="auto" latinLnBrk="0" hangingPunct="1">
                        <a:lnSpc>
                          <a:spcPct val="100000"/>
                        </a:lnSpc>
                        <a:spcBef>
                          <a:spcPts val="0"/>
                        </a:spcBef>
                        <a:spcAft>
                          <a:spcPts val="0"/>
                        </a:spcAft>
                        <a:buClrTx/>
                        <a:buSzTx/>
                        <a:buFontTx/>
                        <a:buNone/>
                        <a:tabLst/>
                        <a:defRPr/>
                      </a:pPr>
                      <a:r>
                        <a:rPr lang="en-US" sz="1200" b="0" u="none" strike="noStrike" noProof="0" dirty="0">
                          <a:solidFill>
                            <a:schemeClr val="accent3"/>
                          </a:solidFill>
                          <a:effectLst/>
                        </a:rPr>
                        <a:t>% of Capitalization</a:t>
                      </a:r>
                      <a:endParaRPr lang="en-US" sz="1200" b="0" i="0" u="none" strike="noStrike" noProof="0" dirty="0">
                        <a:solidFill>
                          <a:schemeClr val="accent3"/>
                        </a:solidFill>
                        <a:effectLst/>
                        <a:latin typeface="Open Sans" panose="020B0606030504020204" pitchFamily="34" charset="0"/>
                      </a:endParaRPr>
                    </a:p>
                  </a:txBody>
                  <a:tcPr marL="75684" marR="75684" marT="34403" marB="34403" anchor="ctr"/>
                </a:tc>
                <a:tc>
                  <a:txBody>
                    <a:bodyPr/>
                    <a:lstStyle/>
                    <a:p>
                      <a:pPr marL="0" marR="0" lvl="0" indent="0" algn="l" defTabSz="914446" rtl="0" eaLnBrk="1" fontAlgn="auto" latinLnBrk="0" hangingPunct="1">
                        <a:lnSpc>
                          <a:spcPct val="100000"/>
                        </a:lnSpc>
                        <a:spcBef>
                          <a:spcPts val="0"/>
                        </a:spcBef>
                        <a:spcAft>
                          <a:spcPts val="0"/>
                        </a:spcAft>
                        <a:buClrTx/>
                        <a:buSzTx/>
                        <a:buFontTx/>
                        <a:buNone/>
                        <a:tabLst/>
                        <a:defRPr/>
                      </a:pPr>
                      <a:r>
                        <a:rPr lang="en-US" sz="1200" b="0" u="none" strike="noStrike" noProof="0" dirty="0">
                          <a:solidFill>
                            <a:schemeClr val="accent3"/>
                          </a:solidFill>
                          <a:effectLst/>
                        </a:rPr>
                        <a:t>EBITDA Multiple</a:t>
                      </a:r>
                      <a:endParaRPr lang="en-US" sz="1200" b="0" i="0" u="none" strike="noStrike" noProof="0" dirty="0">
                        <a:solidFill>
                          <a:schemeClr val="accent3"/>
                        </a:solidFill>
                        <a:effectLst/>
                        <a:latin typeface="Open Sans" panose="020B0606030504020204" pitchFamily="34" charset="0"/>
                      </a:endParaRPr>
                    </a:p>
                  </a:txBody>
                  <a:tcPr marL="75684" marR="75684" marT="34403" marB="34403" anchor="ctr"/>
                </a:tc>
                <a:extLst>
                  <a:ext uri="{0D108BD9-81ED-4DB2-BD59-A6C34878D82A}">
                    <a16:rowId xmlns:a16="http://schemas.microsoft.com/office/drawing/2014/main" val="177807820"/>
                  </a:ext>
                </a:extLst>
              </a:tr>
              <a:tr h="279040">
                <a:tc>
                  <a:txBody>
                    <a:bodyPr/>
                    <a:lstStyle/>
                    <a:p>
                      <a:pPr marL="0" marR="0" lvl="0" indent="0" algn="l" defTabSz="914446" rtl="0" eaLnBrk="1" fontAlgn="auto" latinLnBrk="0" hangingPunct="1">
                        <a:lnSpc>
                          <a:spcPct val="100000"/>
                        </a:lnSpc>
                        <a:spcBef>
                          <a:spcPts val="0"/>
                        </a:spcBef>
                        <a:spcAft>
                          <a:spcPts val="0"/>
                        </a:spcAft>
                        <a:buClrTx/>
                        <a:buSzTx/>
                        <a:buFontTx/>
                        <a:buNone/>
                        <a:tabLst/>
                        <a:defRPr/>
                      </a:pPr>
                      <a:r>
                        <a:rPr lang="en-US" sz="1000" b="0" u="none" strike="noStrike" noProof="0" dirty="0">
                          <a:solidFill>
                            <a:schemeClr val="accent3"/>
                          </a:solidFill>
                          <a:effectLst/>
                        </a:rPr>
                        <a:t>Revolving Credit Facility - 5 years</a:t>
                      </a:r>
                      <a:endParaRPr lang="en-US" sz="1000" b="0" i="0" u="none" strike="noStrike" noProof="0" dirty="0">
                        <a:solidFill>
                          <a:schemeClr val="accent3"/>
                        </a:solidFill>
                        <a:effectLst/>
                        <a:latin typeface="Open Sans" panose="020B0606030504020204" pitchFamily="34" charset="0"/>
                      </a:endParaRPr>
                    </a:p>
                  </a:txBody>
                  <a:tcPr marL="75684" marR="75684" marT="34403" marB="34403" anchor="ctr"/>
                </a:tc>
                <a:tc>
                  <a:txBody>
                    <a:bodyPr/>
                    <a:lstStyle/>
                    <a:p>
                      <a:pPr algn="l" fontAlgn="b"/>
                      <a:r>
                        <a:rPr lang="en-US" sz="1100" b="0" u="none" strike="noStrike" noProof="0" dirty="0">
                          <a:solidFill>
                            <a:schemeClr val="accent3"/>
                          </a:solidFill>
                          <a:effectLst/>
                        </a:rPr>
                        <a:t>0</a:t>
                      </a:r>
                      <a:endParaRPr lang="en-US" sz="1100" b="0" i="0" u="none" strike="noStrike" noProof="0" dirty="0">
                        <a:solidFill>
                          <a:schemeClr val="accent3"/>
                        </a:solidFill>
                        <a:effectLst/>
                        <a:latin typeface="Open Sans" panose="020B0606030504020204" pitchFamily="34" charset="0"/>
                      </a:endParaRPr>
                    </a:p>
                  </a:txBody>
                  <a:tcPr marL="8418" marR="8418" marT="7653" marB="0" anchor="ctr"/>
                </a:tc>
                <a:tc>
                  <a:txBody>
                    <a:bodyPr/>
                    <a:lstStyle/>
                    <a:p>
                      <a:pPr algn="l" fontAlgn="b"/>
                      <a:r>
                        <a:rPr lang="en-US" sz="1100" b="0" u="none" strike="noStrike" noProof="0" dirty="0">
                          <a:solidFill>
                            <a:schemeClr val="accent3"/>
                          </a:solidFill>
                          <a:effectLst/>
                        </a:rPr>
                        <a:t>0.0%</a:t>
                      </a:r>
                      <a:endParaRPr lang="en-US" sz="1100" b="0" i="0" u="none" strike="noStrike" noProof="0" dirty="0">
                        <a:solidFill>
                          <a:schemeClr val="accent3"/>
                        </a:solidFill>
                        <a:effectLst/>
                        <a:latin typeface="Open Sans" panose="020B0606030504020204" pitchFamily="34" charset="0"/>
                      </a:endParaRPr>
                    </a:p>
                  </a:txBody>
                  <a:tcPr marL="8418" marR="8418" marT="7653" marB="0" anchor="ctr"/>
                </a:tc>
                <a:tc>
                  <a:txBody>
                    <a:bodyPr/>
                    <a:lstStyle/>
                    <a:p>
                      <a:pPr algn="l" fontAlgn="b"/>
                      <a:r>
                        <a:rPr lang="en-US" sz="1100" b="0" u="none" strike="noStrike" noProof="0" dirty="0">
                          <a:solidFill>
                            <a:schemeClr val="accent3"/>
                          </a:solidFill>
                          <a:effectLst/>
                        </a:rPr>
                        <a:t>0.0x</a:t>
                      </a:r>
                      <a:endParaRPr lang="en-US" sz="1100" b="0" i="0" u="none" strike="noStrike" noProof="0" dirty="0">
                        <a:solidFill>
                          <a:schemeClr val="accent3"/>
                        </a:solidFill>
                        <a:effectLst/>
                        <a:latin typeface="Open Sans" panose="020B0606030504020204" pitchFamily="34" charset="0"/>
                      </a:endParaRPr>
                    </a:p>
                  </a:txBody>
                  <a:tcPr marL="8418" marR="8418" marT="7653" marB="0" anchor="ctr"/>
                </a:tc>
                <a:extLst>
                  <a:ext uri="{0D108BD9-81ED-4DB2-BD59-A6C34878D82A}">
                    <a16:rowId xmlns:a16="http://schemas.microsoft.com/office/drawing/2014/main" val="870831268"/>
                  </a:ext>
                </a:extLst>
              </a:tr>
              <a:tr h="279040">
                <a:tc>
                  <a:txBody>
                    <a:bodyPr/>
                    <a:lstStyle/>
                    <a:p>
                      <a:pPr marL="0" marR="0" lvl="0" indent="0" algn="l" defTabSz="914446" rtl="0" eaLnBrk="1" fontAlgn="auto" latinLnBrk="0" hangingPunct="1">
                        <a:lnSpc>
                          <a:spcPct val="100000"/>
                        </a:lnSpc>
                        <a:spcBef>
                          <a:spcPts val="0"/>
                        </a:spcBef>
                        <a:spcAft>
                          <a:spcPts val="0"/>
                        </a:spcAft>
                        <a:buClrTx/>
                        <a:buSzTx/>
                        <a:buFontTx/>
                        <a:buNone/>
                        <a:tabLst/>
                        <a:defRPr/>
                      </a:pPr>
                      <a:r>
                        <a:rPr lang="en-US" sz="1000" b="0" u="none" strike="noStrike" noProof="0" dirty="0">
                          <a:solidFill>
                            <a:schemeClr val="accent3"/>
                          </a:solidFill>
                          <a:effectLst/>
                        </a:rPr>
                        <a:t>Term Loan A - 6 years</a:t>
                      </a:r>
                      <a:endParaRPr lang="en-US" sz="1000" b="0" i="0" u="none" strike="noStrike" noProof="0" dirty="0">
                        <a:solidFill>
                          <a:schemeClr val="accent3"/>
                        </a:solidFill>
                        <a:effectLst/>
                        <a:latin typeface="Open Sans" panose="020B0606030504020204" pitchFamily="34" charset="0"/>
                      </a:endParaRPr>
                    </a:p>
                  </a:txBody>
                  <a:tcPr marL="75684" marR="75684" marT="34403" marB="34403" anchor="ctr"/>
                </a:tc>
                <a:tc>
                  <a:txBody>
                    <a:bodyPr/>
                    <a:lstStyle/>
                    <a:p>
                      <a:pPr algn="l" fontAlgn="b"/>
                      <a:r>
                        <a:rPr lang="en-US" sz="1100" b="0" u="none" strike="noStrike" noProof="0" dirty="0">
                          <a:solidFill>
                            <a:schemeClr val="accent3"/>
                          </a:solidFill>
                          <a:effectLst/>
                        </a:rPr>
                        <a:t>360</a:t>
                      </a:r>
                      <a:endParaRPr lang="en-US" sz="1100" b="0" i="0" u="none" strike="noStrike" noProof="0" dirty="0">
                        <a:solidFill>
                          <a:schemeClr val="accent3"/>
                        </a:solidFill>
                        <a:effectLst/>
                        <a:latin typeface="Open Sans" panose="020B0606030504020204" pitchFamily="34" charset="0"/>
                      </a:endParaRPr>
                    </a:p>
                  </a:txBody>
                  <a:tcPr marL="8418" marR="8418" marT="7653" marB="0" anchor="ctr"/>
                </a:tc>
                <a:tc>
                  <a:txBody>
                    <a:bodyPr/>
                    <a:lstStyle/>
                    <a:p>
                      <a:pPr algn="l" fontAlgn="b"/>
                      <a:r>
                        <a:rPr lang="en-US" sz="1100" b="0" u="none" strike="noStrike" noProof="0" dirty="0">
                          <a:solidFill>
                            <a:schemeClr val="accent3"/>
                          </a:solidFill>
                          <a:effectLst/>
                        </a:rPr>
                        <a:t>36.7%</a:t>
                      </a:r>
                      <a:endParaRPr lang="en-US" sz="1100" b="0" i="0" u="none" strike="noStrike" noProof="0" dirty="0">
                        <a:solidFill>
                          <a:schemeClr val="accent3"/>
                        </a:solidFill>
                        <a:effectLst/>
                        <a:latin typeface="Open Sans" panose="020B0606030504020204" pitchFamily="34" charset="0"/>
                      </a:endParaRPr>
                    </a:p>
                  </a:txBody>
                  <a:tcPr marL="8418" marR="8418" marT="7653" marB="0" anchor="ctr"/>
                </a:tc>
                <a:tc>
                  <a:txBody>
                    <a:bodyPr/>
                    <a:lstStyle/>
                    <a:p>
                      <a:pPr algn="l" fontAlgn="b"/>
                      <a:r>
                        <a:rPr lang="en-US" sz="1100" b="0" u="none" strike="noStrike" noProof="0" dirty="0">
                          <a:solidFill>
                            <a:schemeClr val="accent3"/>
                          </a:solidFill>
                          <a:effectLst/>
                        </a:rPr>
                        <a:t>3.0x</a:t>
                      </a:r>
                      <a:endParaRPr lang="en-US" sz="1100" b="0" i="0" u="none" strike="noStrike" noProof="0" dirty="0">
                        <a:solidFill>
                          <a:schemeClr val="accent3"/>
                        </a:solidFill>
                        <a:effectLst/>
                        <a:latin typeface="Open Sans" panose="020B0606030504020204" pitchFamily="34" charset="0"/>
                      </a:endParaRPr>
                    </a:p>
                  </a:txBody>
                  <a:tcPr marL="8418" marR="8418" marT="7653" marB="0" anchor="ctr"/>
                </a:tc>
                <a:extLst>
                  <a:ext uri="{0D108BD9-81ED-4DB2-BD59-A6C34878D82A}">
                    <a16:rowId xmlns:a16="http://schemas.microsoft.com/office/drawing/2014/main" val="3389204160"/>
                  </a:ext>
                </a:extLst>
              </a:tr>
              <a:tr h="279040">
                <a:tc>
                  <a:txBody>
                    <a:bodyPr/>
                    <a:lstStyle/>
                    <a:p>
                      <a:pPr marL="0" marR="0" lvl="0" indent="0" algn="l" defTabSz="914446" rtl="0" eaLnBrk="1" fontAlgn="auto" latinLnBrk="0" hangingPunct="1">
                        <a:lnSpc>
                          <a:spcPct val="100000"/>
                        </a:lnSpc>
                        <a:spcBef>
                          <a:spcPts val="0"/>
                        </a:spcBef>
                        <a:spcAft>
                          <a:spcPts val="0"/>
                        </a:spcAft>
                        <a:buClrTx/>
                        <a:buSzTx/>
                        <a:buFontTx/>
                        <a:buNone/>
                        <a:tabLst/>
                        <a:defRPr/>
                      </a:pPr>
                      <a:r>
                        <a:rPr lang="en-US" sz="1000" b="0" u="none" strike="noStrike" noProof="0" dirty="0">
                          <a:solidFill>
                            <a:schemeClr val="accent3"/>
                          </a:solidFill>
                          <a:effectLst/>
                        </a:rPr>
                        <a:t>Term Loan B - 8 years</a:t>
                      </a:r>
                      <a:endParaRPr lang="en-US" sz="1000" b="0" i="0" u="none" strike="noStrike" noProof="0" dirty="0">
                        <a:solidFill>
                          <a:schemeClr val="accent3"/>
                        </a:solidFill>
                        <a:effectLst/>
                        <a:latin typeface="Open Sans" panose="020B0606030504020204" pitchFamily="34" charset="0"/>
                      </a:endParaRPr>
                    </a:p>
                  </a:txBody>
                  <a:tcPr marL="75684" marR="75684" marT="34403" marB="34403" anchor="ctr"/>
                </a:tc>
                <a:tc>
                  <a:txBody>
                    <a:bodyPr/>
                    <a:lstStyle/>
                    <a:p>
                      <a:pPr algn="l" fontAlgn="b"/>
                      <a:r>
                        <a:rPr lang="en-US" sz="1100" b="0" u="none" strike="noStrike" noProof="0" dirty="0">
                          <a:solidFill>
                            <a:schemeClr val="accent3"/>
                          </a:solidFill>
                          <a:effectLst/>
                        </a:rPr>
                        <a:t>240</a:t>
                      </a:r>
                      <a:endParaRPr lang="en-US" sz="1100" b="0" i="0" u="none" strike="noStrike" noProof="0" dirty="0">
                        <a:solidFill>
                          <a:schemeClr val="accent3"/>
                        </a:solidFill>
                        <a:effectLst/>
                        <a:latin typeface="Open Sans" panose="020B0606030504020204" pitchFamily="34" charset="0"/>
                      </a:endParaRPr>
                    </a:p>
                  </a:txBody>
                  <a:tcPr marL="8418" marR="8418" marT="7653" marB="0" anchor="ctr"/>
                </a:tc>
                <a:tc>
                  <a:txBody>
                    <a:bodyPr/>
                    <a:lstStyle/>
                    <a:p>
                      <a:pPr algn="l" fontAlgn="b"/>
                      <a:r>
                        <a:rPr lang="en-US" sz="1100" b="0" u="none" strike="noStrike" noProof="0" dirty="0">
                          <a:solidFill>
                            <a:schemeClr val="accent3"/>
                          </a:solidFill>
                          <a:effectLst/>
                        </a:rPr>
                        <a:t>24.5%</a:t>
                      </a:r>
                      <a:endParaRPr lang="en-US" sz="1100" b="0" i="0" u="none" strike="noStrike" noProof="0" dirty="0">
                        <a:solidFill>
                          <a:schemeClr val="accent3"/>
                        </a:solidFill>
                        <a:effectLst/>
                        <a:latin typeface="Open Sans" panose="020B0606030504020204" pitchFamily="34" charset="0"/>
                      </a:endParaRPr>
                    </a:p>
                  </a:txBody>
                  <a:tcPr marL="8418" marR="8418" marT="7653" marB="0" anchor="ctr"/>
                </a:tc>
                <a:tc>
                  <a:txBody>
                    <a:bodyPr/>
                    <a:lstStyle/>
                    <a:p>
                      <a:pPr algn="l" fontAlgn="b"/>
                      <a:r>
                        <a:rPr lang="en-US" sz="1100" b="0" u="none" strike="noStrike" noProof="0" dirty="0">
                          <a:solidFill>
                            <a:schemeClr val="accent3"/>
                          </a:solidFill>
                          <a:effectLst/>
                        </a:rPr>
                        <a:t>2.0x</a:t>
                      </a:r>
                      <a:endParaRPr lang="en-US" sz="1100" b="0" i="0" u="none" strike="noStrike" noProof="0" dirty="0">
                        <a:solidFill>
                          <a:schemeClr val="accent3"/>
                        </a:solidFill>
                        <a:effectLst/>
                        <a:latin typeface="Open Sans" panose="020B0606030504020204" pitchFamily="34" charset="0"/>
                      </a:endParaRPr>
                    </a:p>
                  </a:txBody>
                  <a:tcPr marL="8418" marR="8418" marT="7653" marB="0" anchor="ctr"/>
                </a:tc>
                <a:extLst>
                  <a:ext uri="{0D108BD9-81ED-4DB2-BD59-A6C34878D82A}">
                    <a16:rowId xmlns:a16="http://schemas.microsoft.com/office/drawing/2014/main" val="859694418"/>
                  </a:ext>
                </a:extLst>
              </a:tr>
              <a:tr h="279040">
                <a:tc>
                  <a:txBody>
                    <a:bodyPr/>
                    <a:lstStyle/>
                    <a:p>
                      <a:pPr marL="0" marR="0" lvl="0" indent="0" algn="l" defTabSz="914446" rtl="0" eaLnBrk="1" fontAlgn="auto" latinLnBrk="0" hangingPunct="1">
                        <a:lnSpc>
                          <a:spcPct val="100000"/>
                        </a:lnSpc>
                        <a:spcBef>
                          <a:spcPts val="0"/>
                        </a:spcBef>
                        <a:spcAft>
                          <a:spcPts val="0"/>
                        </a:spcAft>
                        <a:buClrTx/>
                        <a:buSzTx/>
                        <a:buFontTx/>
                        <a:buNone/>
                        <a:tabLst/>
                        <a:defRPr/>
                      </a:pPr>
                      <a:r>
                        <a:rPr lang="en-US" sz="1100" b="1" u="none" strike="noStrike" noProof="0" dirty="0">
                          <a:solidFill>
                            <a:schemeClr val="accent3"/>
                          </a:solidFill>
                          <a:effectLst/>
                        </a:rPr>
                        <a:t>TOTAL SENIOR SECURED DEBT</a:t>
                      </a:r>
                      <a:endParaRPr lang="en-US" sz="1100" b="1" i="0" u="none" strike="noStrike" noProof="0" dirty="0">
                        <a:solidFill>
                          <a:schemeClr val="accent3"/>
                        </a:solidFill>
                        <a:effectLst/>
                        <a:latin typeface="Open Sans" panose="020B0606030504020204" pitchFamily="34" charset="0"/>
                      </a:endParaRPr>
                    </a:p>
                  </a:txBody>
                  <a:tcPr marL="75684" marR="75684" marT="34403" marB="34403" anchor="ctr"/>
                </a:tc>
                <a:tc>
                  <a:txBody>
                    <a:bodyPr/>
                    <a:lstStyle/>
                    <a:p>
                      <a:pPr algn="l" fontAlgn="b"/>
                      <a:r>
                        <a:rPr lang="en-US" sz="1100" b="1" u="none" strike="noStrike" noProof="0" dirty="0">
                          <a:solidFill>
                            <a:schemeClr val="accent3"/>
                          </a:solidFill>
                          <a:effectLst/>
                        </a:rPr>
                        <a:t>600</a:t>
                      </a:r>
                      <a:endParaRPr lang="en-US" sz="1100" b="1" i="0" u="none" strike="noStrike" noProof="0" dirty="0">
                        <a:solidFill>
                          <a:schemeClr val="accent3"/>
                        </a:solidFill>
                        <a:effectLst/>
                        <a:latin typeface="Open Sans" panose="020B0606030504020204" pitchFamily="34" charset="0"/>
                      </a:endParaRPr>
                    </a:p>
                  </a:txBody>
                  <a:tcPr marL="8418" marR="8418" marT="7653" marB="0" anchor="ctr"/>
                </a:tc>
                <a:tc>
                  <a:txBody>
                    <a:bodyPr/>
                    <a:lstStyle/>
                    <a:p>
                      <a:pPr algn="l" fontAlgn="b"/>
                      <a:r>
                        <a:rPr lang="en-US" sz="1100" b="1" u="none" strike="noStrike" noProof="0" dirty="0">
                          <a:solidFill>
                            <a:schemeClr val="accent3"/>
                          </a:solidFill>
                          <a:effectLst/>
                        </a:rPr>
                        <a:t>61.2%</a:t>
                      </a:r>
                      <a:endParaRPr lang="en-US" sz="1100" b="1" i="0" u="none" strike="noStrike" noProof="0" dirty="0">
                        <a:solidFill>
                          <a:schemeClr val="accent3"/>
                        </a:solidFill>
                        <a:effectLst/>
                        <a:latin typeface="Open Sans" panose="020B0606030504020204" pitchFamily="34" charset="0"/>
                      </a:endParaRPr>
                    </a:p>
                  </a:txBody>
                  <a:tcPr marL="8418" marR="8418" marT="7653" marB="0" anchor="ctr"/>
                </a:tc>
                <a:tc>
                  <a:txBody>
                    <a:bodyPr/>
                    <a:lstStyle/>
                    <a:p>
                      <a:pPr algn="l" fontAlgn="b"/>
                      <a:r>
                        <a:rPr lang="en-US" sz="1100" b="1" u="none" strike="noStrike" noProof="0" dirty="0">
                          <a:solidFill>
                            <a:schemeClr val="accent3"/>
                          </a:solidFill>
                          <a:effectLst/>
                        </a:rPr>
                        <a:t>5.0x</a:t>
                      </a:r>
                      <a:endParaRPr lang="en-US" sz="1100" b="1" i="0" u="none" strike="noStrike" noProof="0" dirty="0">
                        <a:solidFill>
                          <a:schemeClr val="accent3"/>
                        </a:solidFill>
                        <a:effectLst/>
                        <a:latin typeface="Open Sans" panose="020B0606030504020204" pitchFamily="34" charset="0"/>
                      </a:endParaRPr>
                    </a:p>
                  </a:txBody>
                  <a:tcPr marL="8418" marR="8418" marT="7653" marB="0" anchor="ctr"/>
                </a:tc>
                <a:extLst>
                  <a:ext uri="{0D108BD9-81ED-4DB2-BD59-A6C34878D82A}">
                    <a16:rowId xmlns:a16="http://schemas.microsoft.com/office/drawing/2014/main" val="1408272179"/>
                  </a:ext>
                </a:extLst>
              </a:tr>
              <a:tr h="279040">
                <a:tc>
                  <a:txBody>
                    <a:bodyPr/>
                    <a:lstStyle/>
                    <a:p>
                      <a:pPr marL="0" marR="0" lvl="0" indent="0" algn="l" defTabSz="914446" rtl="0" eaLnBrk="1" fontAlgn="auto" latinLnBrk="0" hangingPunct="1">
                        <a:lnSpc>
                          <a:spcPct val="100000"/>
                        </a:lnSpc>
                        <a:spcBef>
                          <a:spcPts val="0"/>
                        </a:spcBef>
                        <a:spcAft>
                          <a:spcPts val="0"/>
                        </a:spcAft>
                        <a:buClrTx/>
                        <a:buSzTx/>
                        <a:buFontTx/>
                        <a:buNone/>
                        <a:tabLst/>
                        <a:defRPr/>
                      </a:pPr>
                      <a:r>
                        <a:rPr lang="en-US" sz="1000" b="0" u="none" strike="noStrike" noProof="0" dirty="0">
                          <a:solidFill>
                            <a:schemeClr val="accent3"/>
                          </a:solidFill>
                          <a:effectLst/>
                        </a:rPr>
                        <a:t>Subordinated Notes due 20XX</a:t>
                      </a:r>
                      <a:endParaRPr lang="en-US" sz="1000" b="0" i="0" u="none" strike="noStrike" noProof="0" dirty="0">
                        <a:solidFill>
                          <a:schemeClr val="accent3"/>
                        </a:solidFill>
                        <a:effectLst/>
                        <a:latin typeface="Open Sans" panose="020B0606030504020204" pitchFamily="34" charset="0"/>
                      </a:endParaRPr>
                    </a:p>
                  </a:txBody>
                  <a:tcPr marL="75684" marR="75684" marT="34403" marB="34403" anchor="ctr"/>
                </a:tc>
                <a:tc>
                  <a:txBody>
                    <a:bodyPr/>
                    <a:lstStyle/>
                    <a:p>
                      <a:pPr algn="l" fontAlgn="b"/>
                      <a:r>
                        <a:rPr lang="en-US" sz="1100" b="0" u="none" strike="noStrike" noProof="0" dirty="0">
                          <a:solidFill>
                            <a:schemeClr val="accent3"/>
                          </a:solidFill>
                          <a:effectLst/>
                        </a:rPr>
                        <a:t>180</a:t>
                      </a:r>
                      <a:endParaRPr lang="en-US" sz="1100" b="0" i="0" u="none" strike="noStrike" noProof="0" dirty="0">
                        <a:solidFill>
                          <a:schemeClr val="accent3"/>
                        </a:solidFill>
                        <a:effectLst/>
                        <a:latin typeface="Open Sans" panose="020B0606030504020204" pitchFamily="34" charset="0"/>
                      </a:endParaRPr>
                    </a:p>
                  </a:txBody>
                  <a:tcPr marL="8418" marR="8418" marT="7653" marB="0" anchor="ctr"/>
                </a:tc>
                <a:tc>
                  <a:txBody>
                    <a:bodyPr/>
                    <a:lstStyle/>
                    <a:p>
                      <a:pPr algn="l" fontAlgn="b"/>
                      <a:r>
                        <a:rPr lang="en-US" sz="1100" b="0" u="none" strike="noStrike" noProof="0" dirty="0">
                          <a:solidFill>
                            <a:schemeClr val="accent3"/>
                          </a:solidFill>
                          <a:effectLst/>
                        </a:rPr>
                        <a:t>18.4%</a:t>
                      </a:r>
                      <a:endParaRPr lang="en-US" sz="1100" b="0" i="0" u="none" strike="noStrike" noProof="0" dirty="0">
                        <a:solidFill>
                          <a:schemeClr val="accent3"/>
                        </a:solidFill>
                        <a:effectLst/>
                        <a:latin typeface="Open Sans" panose="020B0606030504020204" pitchFamily="34" charset="0"/>
                      </a:endParaRPr>
                    </a:p>
                  </a:txBody>
                  <a:tcPr marL="8418" marR="8418" marT="7653" marB="0" anchor="ctr"/>
                </a:tc>
                <a:tc>
                  <a:txBody>
                    <a:bodyPr/>
                    <a:lstStyle/>
                    <a:p>
                      <a:pPr algn="l" fontAlgn="b"/>
                      <a:r>
                        <a:rPr lang="en-US" sz="1100" b="0" u="none" strike="noStrike" noProof="0" dirty="0">
                          <a:solidFill>
                            <a:schemeClr val="accent3"/>
                          </a:solidFill>
                          <a:effectLst/>
                        </a:rPr>
                        <a:t>1.5x</a:t>
                      </a:r>
                      <a:endParaRPr lang="en-US" sz="1100" b="0" i="0" u="none" strike="noStrike" noProof="0" dirty="0">
                        <a:solidFill>
                          <a:schemeClr val="accent3"/>
                        </a:solidFill>
                        <a:effectLst/>
                        <a:latin typeface="Open Sans" panose="020B0606030504020204" pitchFamily="34" charset="0"/>
                      </a:endParaRPr>
                    </a:p>
                  </a:txBody>
                  <a:tcPr marL="8418" marR="8418" marT="7653" marB="0" anchor="ctr"/>
                </a:tc>
                <a:extLst>
                  <a:ext uri="{0D108BD9-81ED-4DB2-BD59-A6C34878D82A}">
                    <a16:rowId xmlns:a16="http://schemas.microsoft.com/office/drawing/2014/main" val="3532461338"/>
                  </a:ext>
                </a:extLst>
              </a:tr>
              <a:tr h="279040">
                <a:tc>
                  <a:txBody>
                    <a:bodyPr/>
                    <a:lstStyle/>
                    <a:p>
                      <a:pPr marL="0" marR="0" lvl="0" indent="0" algn="l" defTabSz="914446" rtl="0" eaLnBrk="1" fontAlgn="auto" latinLnBrk="0" hangingPunct="1">
                        <a:lnSpc>
                          <a:spcPct val="100000"/>
                        </a:lnSpc>
                        <a:spcBef>
                          <a:spcPts val="0"/>
                        </a:spcBef>
                        <a:spcAft>
                          <a:spcPts val="0"/>
                        </a:spcAft>
                        <a:buClrTx/>
                        <a:buSzTx/>
                        <a:buFontTx/>
                        <a:buNone/>
                        <a:tabLst/>
                        <a:defRPr/>
                      </a:pPr>
                      <a:r>
                        <a:rPr lang="en-US" sz="1100" b="1" u="none" strike="noStrike" noProof="0" dirty="0">
                          <a:solidFill>
                            <a:schemeClr val="accent3"/>
                          </a:solidFill>
                          <a:effectLst/>
                        </a:rPr>
                        <a:t>TOTAL DEBT</a:t>
                      </a:r>
                      <a:endParaRPr lang="en-US" sz="1100" b="1" i="0" u="none" strike="noStrike" noProof="0" dirty="0">
                        <a:solidFill>
                          <a:schemeClr val="accent3"/>
                        </a:solidFill>
                        <a:effectLst/>
                        <a:latin typeface="Open Sans" panose="020B0606030504020204" pitchFamily="34" charset="0"/>
                      </a:endParaRPr>
                    </a:p>
                  </a:txBody>
                  <a:tcPr marL="75684" marR="75684" marT="34403" marB="34403" anchor="ctr"/>
                </a:tc>
                <a:tc>
                  <a:txBody>
                    <a:bodyPr/>
                    <a:lstStyle/>
                    <a:p>
                      <a:pPr algn="l" fontAlgn="b"/>
                      <a:r>
                        <a:rPr lang="en-US" sz="1100" b="1" u="none" strike="noStrike" noProof="0" dirty="0">
                          <a:solidFill>
                            <a:schemeClr val="accent3"/>
                          </a:solidFill>
                          <a:effectLst/>
                        </a:rPr>
                        <a:t>780</a:t>
                      </a:r>
                      <a:endParaRPr lang="en-US" sz="1100" b="1" i="0" u="none" strike="noStrike" noProof="0" dirty="0">
                        <a:solidFill>
                          <a:schemeClr val="accent3"/>
                        </a:solidFill>
                        <a:effectLst/>
                        <a:latin typeface="Open Sans" panose="020B0606030504020204" pitchFamily="34" charset="0"/>
                      </a:endParaRPr>
                    </a:p>
                  </a:txBody>
                  <a:tcPr marL="8418" marR="8418" marT="7653" marB="0" anchor="ctr"/>
                </a:tc>
                <a:tc>
                  <a:txBody>
                    <a:bodyPr/>
                    <a:lstStyle/>
                    <a:p>
                      <a:pPr algn="l" fontAlgn="b"/>
                      <a:r>
                        <a:rPr lang="en-US" sz="1100" b="1" u="none" strike="noStrike" noProof="0" dirty="0">
                          <a:solidFill>
                            <a:schemeClr val="accent3"/>
                          </a:solidFill>
                          <a:effectLst/>
                        </a:rPr>
                        <a:t>79.6%</a:t>
                      </a:r>
                      <a:endParaRPr lang="en-US" sz="1100" b="1" i="0" u="none" strike="noStrike" noProof="0" dirty="0">
                        <a:solidFill>
                          <a:schemeClr val="accent3"/>
                        </a:solidFill>
                        <a:effectLst/>
                        <a:latin typeface="Open Sans" panose="020B0606030504020204" pitchFamily="34" charset="0"/>
                      </a:endParaRPr>
                    </a:p>
                  </a:txBody>
                  <a:tcPr marL="8418" marR="8418" marT="7653" marB="0" anchor="ctr"/>
                </a:tc>
                <a:tc>
                  <a:txBody>
                    <a:bodyPr/>
                    <a:lstStyle/>
                    <a:p>
                      <a:pPr algn="l" fontAlgn="b"/>
                      <a:r>
                        <a:rPr lang="en-US" sz="1100" b="1" u="none" strike="noStrike" noProof="0" dirty="0">
                          <a:solidFill>
                            <a:schemeClr val="accent3"/>
                          </a:solidFill>
                          <a:effectLst/>
                        </a:rPr>
                        <a:t>6.5x</a:t>
                      </a:r>
                      <a:endParaRPr lang="en-US" sz="1100" b="1" i="0" u="none" strike="noStrike" noProof="0" dirty="0">
                        <a:solidFill>
                          <a:schemeClr val="accent3"/>
                        </a:solidFill>
                        <a:effectLst/>
                        <a:latin typeface="Open Sans" panose="020B0606030504020204" pitchFamily="34" charset="0"/>
                      </a:endParaRPr>
                    </a:p>
                  </a:txBody>
                  <a:tcPr marL="8418" marR="8418" marT="7653" marB="0" anchor="ctr"/>
                </a:tc>
                <a:extLst>
                  <a:ext uri="{0D108BD9-81ED-4DB2-BD59-A6C34878D82A}">
                    <a16:rowId xmlns:a16="http://schemas.microsoft.com/office/drawing/2014/main" val="3477729547"/>
                  </a:ext>
                </a:extLst>
              </a:tr>
              <a:tr h="279040">
                <a:tc>
                  <a:txBody>
                    <a:bodyPr/>
                    <a:lstStyle/>
                    <a:p>
                      <a:pPr marL="0" marR="0" lvl="0" indent="0" algn="l" defTabSz="914446" rtl="0" eaLnBrk="1" fontAlgn="auto" latinLnBrk="0" hangingPunct="1">
                        <a:lnSpc>
                          <a:spcPct val="100000"/>
                        </a:lnSpc>
                        <a:spcBef>
                          <a:spcPts val="0"/>
                        </a:spcBef>
                        <a:spcAft>
                          <a:spcPts val="0"/>
                        </a:spcAft>
                        <a:buClrTx/>
                        <a:buSzTx/>
                        <a:buFontTx/>
                        <a:buNone/>
                        <a:tabLst/>
                        <a:defRPr/>
                      </a:pPr>
                      <a:r>
                        <a:rPr lang="en-US" sz="1000" b="0" u="none" strike="noStrike" noProof="0" dirty="0">
                          <a:solidFill>
                            <a:schemeClr val="accent3"/>
                          </a:solidFill>
                          <a:effectLst/>
                        </a:rPr>
                        <a:t>Management Rollover Equity</a:t>
                      </a:r>
                      <a:endParaRPr lang="en-US" sz="1000" b="0" i="0" u="none" strike="noStrike" noProof="0" dirty="0">
                        <a:solidFill>
                          <a:schemeClr val="accent3"/>
                        </a:solidFill>
                        <a:effectLst/>
                        <a:latin typeface="Open Sans" panose="020B0606030504020204" pitchFamily="34" charset="0"/>
                      </a:endParaRPr>
                    </a:p>
                  </a:txBody>
                  <a:tcPr marL="75684" marR="75684" marT="34403" marB="34403" anchor="ctr"/>
                </a:tc>
                <a:tc>
                  <a:txBody>
                    <a:bodyPr/>
                    <a:lstStyle/>
                    <a:p>
                      <a:pPr algn="l" fontAlgn="b"/>
                      <a:r>
                        <a:rPr lang="en-US" sz="1100" b="0" u="none" strike="noStrike" noProof="0" dirty="0">
                          <a:solidFill>
                            <a:schemeClr val="accent3"/>
                          </a:solidFill>
                          <a:effectLst/>
                        </a:rPr>
                        <a:t>10</a:t>
                      </a:r>
                      <a:endParaRPr lang="en-US" sz="1100" b="0" i="0" u="none" strike="noStrike" noProof="0" dirty="0">
                        <a:solidFill>
                          <a:schemeClr val="accent3"/>
                        </a:solidFill>
                        <a:effectLst/>
                        <a:latin typeface="Open Sans" panose="020B0606030504020204" pitchFamily="34" charset="0"/>
                      </a:endParaRPr>
                    </a:p>
                  </a:txBody>
                  <a:tcPr marL="8418" marR="8418" marT="7653" marB="0" anchor="ctr"/>
                </a:tc>
                <a:tc>
                  <a:txBody>
                    <a:bodyPr/>
                    <a:lstStyle/>
                    <a:p>
                      <a:pPr algn="l" fontAlgn="b"/>
                      <a:r>
                        <a:rPr lang="en-US" sz="1100" b="0" u="none" strike="noStrike" noProof="0" dirty="0">
                          <a:solidFill>
                            <a:schemeClr val="accent3"/>
                          </a:solidFill>
                          <a:effectLst/>
                        </a:rPr>
                        <a:t>1.0%</a:t>
                      </a:r>
                      <a:endParaRPr lang="en-US" sz="1100" b="0" i="0" u="none" strike="noStrike" noProof="0" dirty="0">
                        <a:solidFill>
                          <a:schemeClr val="accent3"/>
                        </a:solidFill>
                        <a:effectLst/>
                        <a:latin typeface="Open Sans" panose="020B0606030504020204" pitchFamily="34" charset="0"/>
                      </a:endParaRPr>
                    </a:p>
                  </a:txBody>
                  <a:tcPr marL="8418" marR="8418" marT="7653" marB="0" anchor="ctr"/>
                </a:tc>
                <a:tc>
                  <a:txBody>
                    <a:bodyPr/>
                    <a:lstStyle/>
                    <a:p>
                      <a:pPr algn="l" fontAlgn="b"/>
                      <a:endParaRPr lang="en-US" sz="1100" b="0" i="0" u="none" strike="noStrike" noProof="0" dirty="0">
                        <a:solidFill>
                          <a:schemeClr val="accent3"/>
                        </a:solidFill>
                        <a:effectLst/>
                        <a:latin typeface="Open Sans" panose="020B0606030504020204" pitchFamily="34" charset="0"/>
                      </a:endParaRPr>
                    </a:p>
                  </a:txBody>
                  <a:tcPr marL="8418" marR="8418" marT="7653" marB="0" anchor="ctr"/>
                </a:tc>
                <a:extLst>
                  <a:ext uri="{0D108BD9-81ED-4DB2-BD59-A6C34878D82A}">
                    <a16:rowId xmlns:a16="http://schemas.microsoft.com/office/drawing/2014/main" val="2447213293"/>
                  </a:ext>
                </a:extLst>
              </a:tr>
              <a:tr h="279040">
                <a:tc>
                  <a:txBody>
                    <a:bodyPr/>
                    <a:lstStyle/>
                    <a:p>
                      <a:pPr marL="0" marR="0" lvl="0" indent="0" algn="l" defTabSz="914446" rtl="0" eaLnBrk="1" fontAlgn="auto" latinLnBrk="0" hangingPunct="1">
                        <a:lnSpc>
                          <a:spcPct val="100000"/>
                        </a:lnSpc>
                        <a:spcBef>
                          <a:spcPts val="0"/>
                        </a:spcBef>
                        <a:spcAft>
                          <a:spcPts val="0"/>
                        </a:spcAft>
                        <a:buClrTx/>
                        <a:buSzTx/>
                        <a:buFontTx/>
                        <a:buNone/>
                        <a:tabLst/>
                        <a:defRPr/>
                      </a:pPr>
                      <a:r>
                        <a:rPr lang="en-US" sz="1000" b="0" u="none" strike="noStrike" noProof="0" dirty="0">
                          <a:solidFill>
                            <a:schemeClr val="accent3"/>
                          </a:solidFill>
                          <a:effectLst/>
                        </a:rPr>
                        <a:t>Sponsor Equity</a:t>
                      </a:r>
                      <a:endParaRPr lang="en-US" sz="1000" b="0" i="0" u="none" strike="noStrike" noProof="0" dirty="0">
                        <a:solidFill>
                          <a:schemeClr val="accent3"/>
                        </a:solidFill>
                        <a:effectLst/>
                        <a:latin typeface="Open Sans" panose="020B0606030504020204" pitchFamily="34" charset="0"/>
                      </a:endParaRPr>
                    </a:p>
                  </a:txBody>
                  <a:tcPr marL="75684" marR="75684" marT="34403" marB="34403" anchor="ctr"/>
                </a:tc>
                <a:tc>
                  <a:txBody>
                    <a:bodyPr/>
                    <a:lstStyle/>
                    <a:p>
                      <a:pPr algn="l" fontAlgn="b"/>
                      <a:r>
                        <a:rPr lang="en-US" sz="1100" b="0" u="none" strike="noStrike" noProof="0" dirty="0">
                          <a:solidFill>
                            <a:schemeClr val="accent3"/>
                          </a:solidFill>
                          <a:effectLst/>
                        </a:rPr>
                        <a:t>190</a:t>
                      </a:r>
                      <a:endParaRPr lang="en-US" sz="1100" b="0" i="0" u="none" strike="noStrike" noProof="0" dirty="0">
                        <a:solidFill>
                          <a:schemeClr val="accent3"/>
                        </a:solidFill>
                        <a:effectLst/>
                        <a:latin typeface="Open Sans" panose="020B0606030504020204" pitchFamily="34" charset="0"/>
                      </a:endParaRPr>
                    </a:p>
                  </a:txBody>
                  <a:tcPr marL="8418" marR="8418" marT="7653" marB="0" anchor="ctr"/>
                </a:tc>
                <a:tc>
                  <a:txBody>
                    <a:bodyPr/>
                    <a:lstStyle/>
                    <a:p>
                      <a:pPr algn="l" fontAlgn="b"/>
                      <a:r>
                        <a:rPr lang="en-US" sz="1100" b="0" u="none" strike="noStrike" noProof="0" dirty="0">
                          <a:solidFill>
                            <a:schemeClr val="accent3"/>
                          </a:solidFill>
                          <a:effectLst/>
                        </a:rPr>
                        <a:t>19.4%</a:t>
                      </a:r>
                      <a:endParaRPr lang="en-US" sz="1100" b="0" i="0" u="none" strike="noStrike" noProof="0" dirty="0">
                        <a:solidFill>
                          <a:schemeClr val="accent3"/>
                        </a:solidFill>
                        <a:effectLst/>
                        <a:latin typeface="Open Sans" panose="020B0606030504020204" pitchFamily="34" charset="0"/>
                      </a:endParaRPr>
                    </a:p>
                  </a:txBody>
                  <a:tcPr marL="8418" marR="8418" marT="7653" marB="0" anchor="ctr"/>
                </a:tc>
                <a:tc>
                  <a:txBody>
                    <a:bodyPr/>
                    <a:lstStyle/>
                    <a:p>
                      <a:pPr algn="l" fontAlgn="b"/>
                      <a:endParaRPr lang="en-US" sz="1100" b="0" i="0" u="none" strike="noStrike" noProof="0" dirty="0">
                        <a:solidFill>
                          <a:schemeClr val="accent3"/>
                        </a:solidFill>
                        <a:effectLst/>
                        <a:latin typeface="Open Sans" panose="020B0606030504020204" pitchFamily="34" charset="0"/>
                      </a:endParaRPr>
                    </a:p>
                  </a:txBody>
                  <a:tcPr marL="8418" marR="8418" marT="7653" marB="0" anchor="ctr"/>
                </a:tc>
                <a:extLst>
                  <a:ext uri="{0D108BD9-81ED-4DB2-BD59-A6C34878D82A}">
                    <a16:rowId xmlns:a16="http://schemas.microsoft.com/office/drawing/2014/main" val="75748541"/>
                  </a:ext>
                </a:extLst>
              </a:tr>
              <a:tr h="279040">
                <a:tc>
                  <a:txBody>
                    <a:bodyPr/>
                    <a:lstStyle/>
                    <a:p>
                      <a:pPr marL="0" marR="0" lvl="0" indent="0" algn="l" defTabSz="914446" rtl="0" eaLnBrk="1" fontAlgn="auto" latinLnBrk="0" hangingPunct="1">
                        <a:lnSpc>
                          <a:spcPct val="100000"/>
                        </a:lnSpc>
                        <a:spcBef>
                          <a:spcPts val="0"/>
                        </a:spcBef>
                        <a:spcAft>
                          <a:spcPts val="0"/>
                        </a:spcAft>
                        <a:buClrTx/>
                        <a:buSzTx/>
                        <a:buFontTx/>
                        <a:buNone/>
                        <a:tabLst/>
                        <a:defRPr/>
                      </a:pPr>
                      <a:r>
                        <a:rPr lang="en-US" sz="1100" b="1" u="none" strike="noStrike" noProof="0" dirty="0">
                          <a:solidFill>
                            <a:schemeClr val="accent3"/>
                          </a:solidFill>
                          <a:effectLst/>
                        </a:rPr>
                        <a:t>TOTAL EQUITY</a:t>
                      </a:r>
                      <a:endParaRPr lang="en-US" sz="1100" b="1" i="0" u="none" strike="noStrike" noProof="0" dirty="0">
                        <a:solidFill>
                          <a:schemeClr val="accent3"/>
                        </a:solidFill>
                        <a:effectLst/>
                        <a:latin typeface="Open Sans" panose="020B0606030504020204" pitchFamily="34" charset="0"/>
                      </a:endParaRPr>
                    </a:p>
                  </a:txBody>
                  <a:tcPr marL="75684" marR="75684" marT="34403" marB="34403" anchor="ctr"/>
                </a:tc>
                <a:tc>
                  <a:txBody>
                    <a:bodyPr/>
                    <a:lstStyle/>
                    <a:p>
                      <a:pPr algn="l" fontAlgn="b"/>
                      <a:r>
                        <a:rPr lang="en-US" sz="1100" b="1" u="none" strike="noStrike" noProof="0" dirty="0">
                          <a:solidFill>
                            <a:schemeClr val="accent3"/>
                          </a:solidFill>
                          <a:effectLst/>
                        </a:rPr>
                        <a:t>200</a:t>
                      </a:r>
                      <a:endParaRPr lang="en-US" sz="1100" b="1" i="0" u="none" strike="noStrike" noProof="0" dirty="0">
                        <a:solidFill>
                          <a:schemeClr val="accent3"/>
                        </a:solidFill>
                        <a:effectLst/>
                        <a:latin typeface="Open Sans" panose="020B0606030504020204" pitchFamily="34" charset="0"/>
                      </a:endParaRPr>
                    </a:p>
                  </a:txBody>
                  <a:tcPr marL="8418" marR="8418" marT="7653" marB="0" anchor="ctr"/>
                </a:tc>
                <a:tc>
                  <a:txBody>
                    <a:bodyPr/>
                    <a:lstStyle/>
                    <a:p>
                      <a:pPr algn="l" fontAlgn="b"/>
                      <a:r>
                        <a:rPr lang="en-US" sz="1100" b="0" u="none" strike="noStrike" noProof="0" dirty="0">
                          <a:solidFill>
                            <a:schemeClr val="accent3"/>
                          </a:solidFill>
                          <a:effectLst/>
                        </a:rPr>
                        <a:t>20.4%</a:t>
                      </a:r>
                      <a:endParaRPr lang="en-US" sz="1100" b="0" i="0" u="none" strike="noStrike" noProof="0" dirty="0">
                        <a:solidFill>
                          <a:schemeClr val="accent3"/>
                        </a:solidFill>
                        <a:effectLst/>
                        <a:latin typeface="Open Sans" panose="020B0606030504020204" pitchFamily="34" charset="0"/>
                      </a:endParaRPr>
                    </a:p>
                  </a:txBody>
                  <a:tcPr marL="8418" marR="8418" marT="7653" marB="0" anchor="ctr"/>
                </a:tc>
                <a:tc>
                  <a:txBody>
                    <a:bodyPr/>
                    <a:lstStyle/>
                    <a:p>
                      <a:pPr algn="l" fontAlgn="b"/>
                      <a:endParaRPr lang="en-US" sz="1100" b="1" i="0" u="none" strike="noStrike" noProof="0" dirty="0">
                        <a:solidFill>
                          <a:schemeClr val="accent3"/>
                        </a:solidFill>
                        <a:effectLst/>
                        <a:latin typeface="Open Sans" panose="020B0606030504020204" pitchFamily="34" charset="0"/>
                      </a:endParaRPr>
                    </a:p>
                  </a:txBody>
                  <a:tcPr marL="8418" marR="8418" marT="7653" marB="0" anchor="ctr"/>
                </a:tc>
                <a:extLst>
                  <a:ext uri="{0D108BD9-81ED-4DB2-BD59-A6C34878D82A}">
                    <a16:rowId xmlns:a16="http://schemas.microsoft.com/office/drawing/2014/main" val="3974848627"/>
                  </a:ext>
                </a:extLst>
              </a:tr>
              <a:tr h="279040">
                <a:tc>
                  <a:txBody>
                    <a:bodyPr/>
                    <a:lstStyle/>
                    <a:p>
                      <a:pPr marL="0" marR="0" lvl="0" indent="0" algn="l" defTabSz="914446" rtl="0" eaLnBrk="1" fontAlgn="auto" latinLnBrk="0" hangingPunct="1">
                        <a:lnSpc>
                          <a:spcPct val="100000"/>
                        </a:lnSpc>
                        <a:spcBef>
                          <a:spcPts val="0"/>
                        </a:spcBef>
                        <a:spcAft>
                          <a:spcPts val="0"/>
                        </a:spcAft>
                        <a:buClrTx/>
                        <a:buSzTx/>
                        <a:buFontTx/>
                        <a:buNone/>
                        <a:tabLst/>
                        <a:defRPr/>
                      </a:pPr>
                      <a:r>
                        <a:rPr lang="en-US" sz="1100" b="1" u="none" strike="noStrike" noProof="0" dirty="0">
                          <a:solidFill>
                            <a:schemeClr val="accent3"/>
                          </a:solidFill>
                          <a:effectLst/>
                        </a:rPr>
                        <a:t>TOTAL CAPITALIZATION</a:t>
                      </a:r>
                      <a:endParaRPr lang="en-US" sz="1100" b="1" i="0" u="none" strike="noStrike" noProof="0" dirty="0">
                        <a:solidFill>
                          <a:schemeClr val="accent3"/>
                        </a:solidFill>
                        <a:effectLst/>
                        <a:latin typeface="Open Sans" panose="020B0606030504020204" pitchFamily="34" charset="0"/>
                      </a:endParaRPr>
                    </a:p>
                  </a:txBody>
                  <a:tcPr marL="75684" marR="75684" marT="34403" marB="34403" anchor="ctr"/>
                </a:tc>
                <a:tc>
                  <a:txBody>
                    <a:bodyPr/>
                    <a:lstStyle/>
                    <a:p>
                      <a:pPr algn="l" fontAlgn="b"/>
                      <a:r>
                        <a:rPr lang="en-US" sz="1100" b="1" u="none" strike="noStrike" noProof="0" dirty="0">
                          <a:solidFill>
                            <a:schemeClr val="accent3"/>
                          </a:solidFill>
                          <a:effectLst/>
                        </a:rPr>
                        <a:t>980</a:t>
                      </a:r>
                      <a:endParaRPr lang="en-US" sz="1100" b="1" i="0" u="none" strike="noStrike" noProof="0" dirty="0">
                        <a:solidFill>
                          <a:schemeClr val="accent3"/>
                        </a:solidFill>
                        <a:effectLst/>
                        <a:latin typeface="Open Sans" panose="020B0606030504020204" pitchFamily="34" charset="0"/>
                      </a:endParaRPr>
                    </a:p>
                  </a:txBody>
                  <a:tcPr marL="8418" marR="8418" marT="7653" marB="0" anchor="ctr"/>
                </a:tc>
                <a:tc>
                  <a:txBody>
                    <a:bodyPr/>
                    <a:lstStyle/>
                    <a:p>
                      <a:pPr algn="l" fontAlgn="b"/>
                      <a:r>
                        <a:rPr lang="en-US" sz="1100" b="1" u="none" strike="noStrike" noProof="0" dirty="0">
                          <a:solidFill>
                            <a:schemeClr val="accent3"/>
                          </a:solidFill>
                          <a:effectLst/>
                        </a:rPr>
                        <a:t>100.0%</a:t>
                      </a:r>
                      <a:endParaRPr lang="en-US" sz="1100" b="1" i="0" u="none" strike="noStrike" noProof="0" dirty="0">
                        <a:solidFill>
                          <a:schemeClr val="accent3"/>
                        </a:solidFill>
                        <a:effectLst/>
                        <a:latin typeface="Open Sans" panose="020B0606030504020204" pitchFamily="34" charset="0"/>
                      </a:endParaRPr>
                    </a:p>
                  </a:txBody>
                  <a:tcPr marL="8418" marR="8418" marT="7653" marB="0" anchor="ctr"/>
                </a:tc>
                <a:tc>
                  <a:txBody>
                    <a:bodyPr/>
                    <a:lstStyle/>
                    <a:p>
                      <a:pPr algn="l" fontAlgn="b"/>
                      <a:r>
                        <a:rPr lang="en-US" sz="1100" b="1" u="none" strike="noStrike" noProof="0" dirty="0">
                          <a:solidFill>
                            <a:schemeClr val="accent3"/>
                          </a:solidFill>
                          <a:effectLst/>
                        </a:rPr>
                        <a:t> </a:t>
                      </a:r>
                      <a:endParaRPr lang="en-US" sz="1100" b="1" i="0" u="none" strike="noStrike" noProof="0" dirty="0">
                        <a:solidFill>
                          <a:schemeClr val="accent3"/>
                        </a:solidFill>
                        <a:effectLst/>
                        <a:latin typeface="Open Sans" panose="020B0606030504020204" pitchFamily="34" charset="0"/>
                      </a:endParaRPr>
                    </a:p>
                  </a:txBody>
                  <a:tcPr marL="8418" marR="8418" marT="7653" marB="0" anchor="ctr"/>
                </a:tc>
                <a:extLst>
                  <a:ext uri="{0D108BD9-81ED-4DB2-BD59-A6C34878D82A}">
                    <a16:rowId xmlns:a16="http://schemas.microsoft.com/office/drawing/2014/main" val="74936552"/>
                  </a:ext>
                </a:extLst>
              </a:tr>
              <a:tr h="286737">
                <a:tc>
                  <a:txBody>
                    <a:bodyPr/>
                    <a:lstStyle/>
                    <a:p>
                      <a:endParaRPr lang="en-GB" sz="1400">
                        <a:solidFill>
                          <a:schemeClr val="accent3"/>
                        </a:solidFill>
                      </a:endParaRPr>
                    </a:p>
                  </a:txBody>
                  <a:tcPr marL="75684" marR="75684" marT="34403" marB="34403" anchor="ctr"/>
                </a:tc>
                <a:tc>
                  <a:txBody>
                    <a:bodyPr/>
                    <a:lstStyle/>
                    <a:p>
                      <a:pPr algn="l" fontAlgn="b"/>
                      <a:endParaRPr lang="en-US" sz="1100" b="0" i="0" u="none" strike="noStrike" noProof="0" dirty="0">
                        <a:solidFill>
                          <a:schemeClr val="accent3"/>
                        </a:solidFill>
                        <a:effectLst/>
                        <a:latin typeface="Open Sans" panose="020B0606030504020204" pitchFamily="34" charset="0"/>
                      </a:endParaRPr>
                    </a:p>
                  </a:txBody>
                  <a:tcPr marL="8418" marR="8418" marT="7653" marB="0" anchor="ctr"/>
                </a:tc>
                <a:tc>
                  <a:txBody>
                    <a:bodyPr/>
                    <a:lstStyle/>
                    <a:p>
                      <a:pPr algn="l" fontAlgn="b"/>
                      <a:endParaRPr lang="en-US" sz="1100" b="0" i="0" u="none" strike="noStrike" noProof="0" dirty="0">
                        <a:solidFill>
                          <a:schemeClr val="accent3"/>
                        </a:solidFill>
                        <a:effectLst/>
                        <a:latin typeface="Open Sans" panose="020B0606030504020204" pitchFamily="34" charset="0"/>
                      </a:endParaRPr>
                    </a:p>
                  </a:txBody>
                  <a:tcPr marL="8418" marR="8418" marT="7653" marB="0" anchor="ctr"/>
                </a:tc>
                <a:tc>
                  <a:txBody>
                    <a:bodyPr/>
                    <a:lstStyle/>
                    <a:p>
                      <a:pPr algn="l" fontAlgn="b"/>
                      <a:endParaRPr lang="en-US" sz="1100" b="0" i="0" u="none" strike="noStrike" noProof="0" dirty="0">
                        <a:solidFill>
                          <a:schemeClr val="accent3"/>
                        </a:solidFill>
                        <a:effectLst/>
                        <a:latin typeface="Open Sans" panose="020B0606030504020204" pitchFamily="34" charset="0"/>
                      </a:endParaRPr>
                    </a:p>
                  </a:txBody>
                  <a:tcPr marL="8418" marR="8418" marT="7653" marB="0" anchor="ctr"/>
                </a:tc>
                <a:extLst>
                  <a:ext uri="{0D108BD9-81ED-4DB2-BD59-A6C34878D82A}">
                    <a16:rowId xmlns:a16="http://schemas.microsoft.com/office/drawing/2014/main" val="2217306412"/>
                  </a:ext>
                </a:extLst>
              </a:tr>
              <a:tr h="279040">
                <a:tc>
                  <a:txBody>
                    <a:bodyPr/>
                    <a:lstStyle/>
                    <a:p>
                      <a:r>
                        <a:rPr lang="en-US" sz="1100" b="0" u="none" strike="noStrike" noProof="0" dirty="0">
                          <a:solidFill>
                            <a:schemeClr val="accent3"/>
                          </a:solidFill>
                          <a:effectLst/>
                        </a:rPr>
                        <a:t>EBITDA</a:t>
                      </a:r>
                      <a:endParaRPr lang="en-GB" sz="1100" dirty="0">
                        <a:solidFill>
                          <a:schemeClr val="accent3"/>
                        </a:solidFill>
                      </a:endParaRPr>
                    </a:p>
                  </a:txBody>
                  <a:tcPr marL="75684" marR="75684" marT="34403" marB="34403" anchor="ctr"/>
                </a:tc>
                <a:tc>
                  <a:txBody>
                    <a:bodyPr/>
                    <a:lstStyle/>
                    <a:p>
                      <a:pPr algn="l" fontAlgn="b"/>
                      <a:r>
                        <a:rPr lang="en-US" sz="1100" b="0" u="none" strike="noStrike" noProof="0" dirty="0">
                          <a:solidFill>
                            <a:schemeClr val="accent3"/>
                          </a:solidFill>
                          <a:effectLst/>
                        </a:rPr>
                        <a:t>120</a:t>
                      </a:r>
                      <a:endParaRPr lang="en-US" sz="1100" b="0" i="0" u="none" strike="noStrike" noProof="0" dirty="0">
                        <a:solidFill>
                          <a:schemeClr val="accent3"/>
                        </a:solidFill>
                        <a:effectLst/>
                        <a:latin typeface="Open Sans" panose="020B0606030504020204" pitchFamily="34" charset="0"/>
                      </a:endParaRPr>
                    </a:p>
                  </a:txBody>
                  <a:tcPr marL="8418" marR="8418" marT="7653" marB="0" anchor="ctr"/>
                </a:tc>
                <a:tc>
                  <a:txBody>
                    <a:bodyPr/>
                    <a:lstStyle/>
                    <a:p>
                      <a:pPr algn="l" fontAlgn="b"/>
                      <a:endParaRPr lang="en-US" sz="1100" b="0" i="0" u="none" strike="noStrike" noProof="0" dirty="0">
                        <a:solidFill>
                          <a:schemeClr val="accent3"/>
                        </a:solidFill>
                        <a:effectLst/>
                        <a:latin typeface="Open Sans" panose="020B0606030504020204" pitchFamily="34" charset="0"/>
                      </a:endParaRPr>
                    </a:p>
                  </a:txBody>
                  <a:tcPr marL="8418" marR="8418" marT="7653" marB="0" anchor="ctr"/>
                </a:tc>
                <a:tc>
                  <a:txBody>
                    <a:bodyPr/>
                    <a:lstStyle/>
                    <a:p>
                      <a:pPr algn="l" fontAlgn="b"/>
                      <a:endParaRPr lang="en-US" sz="1100" b="0" i="0" u="none" strike="noStrike" noProof="0" dirty="0">
                        <a:solidFill>
                          <a:schemeClr val="accent3"/>
                        </a:solidFill>
                        <a:effectLst/>
                        <a:latin typeface="Open Sans" panose="020B0606030504020204" pitchFamily="34" charset="0"/>
                      </a:endParaRPr>
                    </a:p>
                  </a:txBody>
                  <a:tcPr marL="8418" marR="8418" marT="7653" marB="0" anchor="ctr"/>
                </a:tc>
                <a:extLst>
                  <a:ext uri="{0D108BD9-81ED-4DB2-BD59-A6C34878D82A}">
                    <a16:rowId xmlns:a16="http://schemas.microsoft.com/office/drawing/2014/main" val="1859367532"/>
                  </a:ext>
                </a:extLst>
              </a:tr>
            </a:tbl>
          </a:graphicData>
        </a:graphic>
      </p:graphicFrame>
      <p:sp>
        <p:nvSpPr>
          <p:cNvPr id="11" name="TextBox 10">
            <a:extLst>
              <a:ext uri="{FF2B5EF4-FFF2-40B4-BE49-F238E27FC236}">
                <a16:creationId xmlns:a16="http://schemas.microsoft.com/office/drawing/2014/main" id="{224DFE28-9739-4D84-9102-5004E51C0DFD}"/>
              </a:ext>
            </a:extLst>
          </p:cNvPr>
          <p:cNvSpPr txBox="1"/>
          <p:nvPr/>
        </p:nvSpPr>
        <p:spPr>
          <a:xfrm>
            <a:off x="319324" y="1837174"/>
            <a:ext cx="6932345" cy="400110"/>
          </a:xfrm>
          <a:prstGeom prst="rect">
            <a:avLst/>
          </a:prstGeom>
          <a:noFill/>
        </p:spPr>
        <p:txBody>
          <a:bodyPr wrap="square">
            <a:spAutoFit/>
          </a:bodyPr>
          <a:lstStyle/>
          <a:p>
            <a:pPr algn="l" fontAlgn="b"/>
            <a:r>
              <a:rPr lang="en-US" sz="2000" b="1" i="0" u="none" strike="noStrike" noProof="0" dirty="0">
                <a:solidFill>
                  <a:schemeClr val="accent3"/>
                </a:solidFill>
                <a:effectLst/>
                <a:latin typeface="+mj-lt"/>
              </a:rPr>
              <a:t>Hypothetical Capital Structure of Leveraged Buyout</a:t>
            </a:r>
          </a:p>
        </p:txBody>
      </p:sp>
      <p:sp>
        <p:nvSpPr>
          <p:cNvPr id="6" name="TextBox 5">
            <a:extLst>
              <a:ext uri="{FF2B5EF4-FFF2-40B4-BE49-F238E27FC236}">
                <a16:creationId xmlns:a16="http://schemas.microsoft.com/office/drawing/2014/main" id="{A95950A0-D557-4247-9B5D-4C43F76AD70C}"/>
              </a:ext>
            </a:extLst>
          </p:cNvPr>
          <p:cNvSpPr txBox="1"/>
          <p:nvPr/>
        </p:nvSpPr>
        <p:spPr>
          <a:xfrm>
            <a:off x="7536687" y="1837174"/>
            <a:ext cx="3803571" cy="400110"/>
          </a:xfrm>
          <a:prstGeom prst="rect">
            <a:avLst/>
          </a:prstGeom>
          <a:noFill/>
        </p:spPr>
        <p:txBody>
          <a:bodyPr wrap="square" rtlCol="0">
            <a:spAutoFit/>
          </a:bodyPr>
          <a:lstStyle/>
          <a:p>
            <a:r>
              <a:rPr lang="en-US" sz="2000" b="1" dirty="0">
                <a:solidFill>
                  <a:schemeClr val="accent3"/>
                </a:solidFill>
              </a:rPr>
              <a:t>Management Equity</a:t>
            </a:r>
            <a:r>
              <a:rPr lang="en-US" sz="2000" dirty="0">
                <a:solidFill>
                  <a:schemeClr val="accent3"/>
                </a:solidFill>
              </a:rPr>
              <a:t> works… </a:t>
            </a:r>
          </a:p>
        </p:txBody>
      </p:sp>
      <p:pic>
        <p:nvPicPr>
          <p:cNvPr id="12" name="Graphic 11" descr="Badge New with solid fill">
            <a:extLst>
              <a:ext uri="{FF2B5EF4-FFF2-40B4-BE49-F238E27FC236}">
                <a16:creationId xmlns:a16="http://schemas.microsoft.com/office/drawing/2014/main" id="{C31D0958-108E-44C9-AF9C-9A79F5EAEB59}"/>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273044" y="4524294"/>
            <a:ext cx="260555" cy="260555"/>
          </a:xfrm>
          <a:prstGeom prst="rect">
            <a:avLst/>
          </a:prstGeom>
        </p:spPr>
      </p:pic>
      <p:grpSp>
        <p:nvGrpSpPr>
          <p:cNvPr id="20" name="Group 19">
            <a:extLst>
              <a:ext uri="{FF2B5EF4-FFF2-40B4-BE49-F238E27FC236}">
                <a16:creationId xmlns:a16="http://schemas.microsoft.com/office/drawing/2014/main" id="{D1A57CA9-EF7B-4D66-A7FF-10FDB7A753F2}"/>
              </a:ext>
            </a:extLst>
          </p:cNvPr>
          <p:cNvGrpSpPr/>
          <p:nvPr/>
        </p:nvGrpSpPr>
        <p:grpSpPr>
          <a:xfrm>
            <a:off x="7646640" y="4740911"/>
            <a:ext cx="3605356" cy="1231106"/>
            <a:chOff x="8054417" y="5268097"/>
            <a:chExt cx="3605356" cy="1231106"/>
          </a:xfrm>
        </p:grpSpPr>
        <p:sp>
          <p:nvSpPr>
            <p:cNvPr id="38" name="TextBox 37">
              <a:extLst>
                <a:ext uri="{FF2B5EF4-FFF2-40B4-BE49-F238E27FC236}">
                  <a16:creationId xmlns:a16="http://schemas.microsoft.com/office/drawing/2014/main" id="{4AB2E947-D4E4-42B3-9A82-FA725C2239C7}"/>
                </a:ext>
              </a:extLst>
            </p:cNvPr>
            <p:cNvSpPr txBox="1"/>
            <p:nvPr/>
          </p:nvSpPr>
          <p:spPr>
            <a:xfrm>
              <a:off x="8563558" y="5268097"/>
              <a:ext cx="3096215" cy="1231106"/>
            </a:xfrm>
            <a:prstGeom prst="rect">
              <a:avLst/>
            </a:prstGeom>
            <a:noFill/>
          </p:spPr>
          <p:txBody>
            <a:bodyPr wrap="square" rtlCol="0">
              <a:spAutoFit/>
            </a:bodyPr>
            <a:lstStyle/>
            <a:p>
              <a:pPr>
                <a:spcBef>
                  <a:spcPts val="600"/>
                </a:spcBef>
                <a:spcAft>
                  <a:spcPts val="600"/>
                </a:spcAft>
              </a:pPr>
              <a:r>
                <a:rPr lang="en-GB" sz="1600" dirty="0">
                  <a:solidFill>
                    <a:schemeClr val="accent1"/>
                  </a:solidFill>
                </a:rPr>
                <a:t>Management had at least 5% of the seller company’s equity</a:t>
              </a:r>
            </a:p>
            <a:p>
              <a:pPr>
                <a:spcBef>
                  <a:spcPts val="600"/>
                </a:spcBef>
                <a:spcAft>
                  <a:spcPts val="600"/>
                </a:spcAft>
              </a:pPr>
              <a:r>
                <a:rPr lang="en-GB" sz="1600" dirty="0">
                  <a:solidFill>
                    <a:schemeClr val="accent1"/>
                  </a:solidFill>
                </a:rPr>
                <a:t>Management decided to keep their stake in the transaction</a:t>
              </a:r>
            </a:p>
          </p:txBody>
        </p:sp>
        <p:sp>
          <p:nvSpPr>
            <p:cNvPr id="17" name="Graphic 35" descr="Badge New with solid fill">
              <a:extLst>
                <a:ext uri="{FF2B5EF4-FFF2-40B4-BE49-F238E27FC236}">
                  <a16:creationId xmlns:a16="http://schemas.microsoft.com/office/drawing/2014/main" id="{7A863A4A-9B54-4086-9A85-38E4A21870B3}"/>
                </a:ext>
              </a:extLst>
            </p:cNvPr>
            <p:cNvSpPr/>
            <p:nvPr/>
          </p:nvSpPr>
          <p:spPr>
            <a:xfrm>
              <a:off x="8054417" y="5578023"/>
              <a:ext cx="441397" cy="441396"/>
            </a:xfrm>
            <a:custGeom>
              <a:avLst/>
              <a:gdLst>
                <a:gd name="connsiteX0" fmla="*/ 197496 w 394991"/>
                <a:gd name="connsiteY0" fmla="*/ 0 h 394990"/>
                <a:gd name="connsiteX1" fmla="*/ 0 w 394991"/>
                <a:gd name="connsiteY1" fmla="*/ 197496 h 394990"/>
                <a:gd name="connsiteX2" fmla="*/ 197496 w 394991"/>
                <a:gd name="connsiteY2" fmla="*/ 394991 h 394990"/>
                <a:gd name="connsiteX3" fmla="*/ 394991 w 394991"/>
                <a:gd name="connsiteY3" fmla="*/ 197496 h 394990"/>
                <a:gd name="connsiteX4" fmla="*/ 197496 w 394991"/>
                <a:gd name="connsiteY4" fmla="*/ 0 h 394990"/>
                <a:gd name="connsiteX5" fmla="*/ 276884 w 394991"/>
                <a:gd name="connsiteY5" fmla="*/ 306638 h 394990"/>
                <a:gd name="connsiteX6" fmla="*/ 197496 w 394991"/>
                <a:gd name="connsiteY6" fmla="*/ 251677 h 394990"/>
                <a:gd name="connsiteX7" fmla="*/ 118097 w 394991"/>
                <a:gd name="connsiteY7" fmla="*/ 306638 h 394990"/>
                <a:gd name="connsiteX8" fmla="*/ 145575 w 394991"/>
                <a:gd name="connsiteY8" fmla="*/ 215036 h 394990"/>
                <a:gd name="connsiteX9" fmla="*/ 75360 w 394991"/>
                <a:gd name="connsiteY9" fmla="*/ 153969 h 394990"/>
                <a:gd name="connsiteX10" fmla="*/ 166951 w 394991"/>
                <a:gd name="connsiteY10" fmla="*/ 153969 h 394990"/>
                <a:gd name="connsiteX11" fmla="*/ 197496 w 394991"/>
                <a:gd name="connsiteY11" fmla="*/ 62367 h 394990"/>
                <a:gd name="connsiteX12" fmla="*/ 228019 w 394991"/>
                <a:gd name="connsiteY12" fmla="*/ 153969 h 394990"/>
                <a:gd name="connsiteX13" fmla="*/ 319631 w 394991"/>
                <a:gd name="connsiteY13" fmla="*/ 153969 h 394990"/>
                <a:gd name="connsiteX14" fmla="*/ 249390 w 394991"/>
                <a:gd name="connsiteY14" fmla="*/ 215036 h 394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94991" h="394990">
                  <a:moveTo>
                    <a:pt x="197496" y="0"/>
                  </a:moveTo>
                  <a:cubicBezTo>
                    <a:pt x="88422" y="0"/>
                    <a:pt x="0" y="88422"/>
                    <a:pt x="0" y="197496"/>
                  </a:cubicBezTo>
                  <a:cubicBezTo>
                    <a:pt x="0" y="306569"/>
                    <a:pt x="88422" y="394991"/>
                    <a:pt x="197496" y="394991"/>
                  </a:cubicBezTo>
                  <a:cubicBezTo>
                    <a:pt x="306569" y="394991"/>
                    <a:pt x="394991" y="306569"/>
                    <a:pt x="394991" y="197496"/>
                  </a:cubicBezTo>
                  <a:cubicBezTo>
                    <a:pt x="394991" y="88422"/>
                    <a:pt x="306569" y="0"/>
                    <a:pt x="197496" y="0"/>
                  </a:cubicBezTo>
                  <a:close/>
                  <a:moveTo>
                    <a:pt x="276884" y="306638"/>
                  </a:moveTo>
                  <a:lnTo>
                    <a:pt x="197496" y="251677"/>
                  </a:lnTo>
                  <a:lnTo>
                    <a:pt x="118097" y="306638"/>
                  </a:lnTo>
                  <a:lnTo>
                    <a:pt x="145575" y="215036"/>
                  </a:lnTo>
                  <a:lnTo>
                    <a:pt x="75360" y="153969"/>
                  </a:lnTo>
                  <a:lnTo>
                    <a:pt x="166951" y="153969"/>
                  </a:lnTo>
                  <a:lnTo>
                    <a:pt x="197496" y="62367"/>
                  </a:lnTo>
                  <a:lnTo>
                    <a:pt x="228019" y="153969"/>
                  </a:lnTo>
                  <a:lnTo>
                    <a:pt x="319631" y="153969"/>
                  </a:lnTo>
                  <a:lnTo>
                    <a:pt x="249390" y="215036"/>
                  </a:lnTo>
                  <a:close/>
                </a:path>
              </a:pathLst>
            </a:custGeom>
            <a:solidFill>
              <a:schemeClr val="accent1"/>
            </a:solidFill>
            <a:ln w="5159" cap="flat">
              <a:noFill/>
              <a:prstDash val="solid"/>
              <a:miter/>
            </a:ln>
          </p:spPr>
          <p:txBody>
            <a:bodyPr rtlCol="0" anchor="ctr"/>
            <a:lstStyle/>
            <a:p>
              <a:endParaRPr lang="en-GB" dirty="0"/>
            </a:p>
          </p:txBody>
        </p:sp>
      </p:grpSp>
      <p:grpSp>
        <p:nvGrpSpPr>
          <p:cNvPr id="18" name="Group 17">
            <a:extLst>
              <a:ext uri="{FF2B5EF4-FFF2-40B4-BE49-F238E27FC236}">
                <a16:creationId xmlns:a16="http://schemas.microsoft.com/office/drawing/2014/main" id="{61EFCFDE-91F8-4576-B5A8-C9AF8C91F55C}"/>
              </a:ext>
            </a:extLst>
          </p:cNvPr>
          <p:cNvGrpSpPr/>
          <p:nvPr/>
        </p:nvGrpSpPr>
        <p:grpSpPr>
          <a:xfrm>
            <a:off x="7642367" y="2409186"/>
            <a:ext cx="3762919" cy="584775"/>
            <a:chOff x="7642367" y="2409186"/>
            <a:chExt cx="3762919" cy="584775"/>
          </a:xfrm>
        </p:grpSpPr>
        <p:sp>
          <p:nvSpPr>
            <p:cNvPr id="15" name="TextBox 14">
              <a:extLst>
                <a:ext uri="{FF2B5EF4-FFF2-40B4-BE49-F238E27FC236}">
                  <a16:creationId xmlns:a16="http://schemas.microsoft.com/office/drawing/2014/main" id="{366DAC5B-BB69-4F13-865D-928C09A1F7E8}"/>
                </a:ext>
              </a:extLst>
            </p:cNvPr>
            <p:cNvSpPr txBox="1"/>
            <p:nvPr/>
          </p:nvSpPr>
          <p:spPr>
            <a:xfrm>
              <a:off x="8155782" y="2409186"/>
              <a:ext cx="3249504" cy="584775"/>
            </a:xfrm>
            <a:prstGeom prst="rect">
              <a:avLst/>
            </a:prstGeom>
            <a:noFill/>
          </p:spPr>
          <p:txBody>
            <a:bodyPr wrap="square" rtlCol="0">
              <a:spAutoFit/>
            </a:bodyPr>
            <a:lstStyle/>
            <a:p>
              <a:pPr>
                <a:spcBef>
                  <a:spcPts val="600"/>
                </a:spcBef>
                <a:spcAft>
                  <a:spcPts val="600"/>
                </a:spcAft>
              </a:pPr>
              <a:r>
                <a:rPr lang="en-US" sz="1600" dirty="0">
                  <a:solidFill>
                    <a:schemeClr val="accent3"/>
                  </a:solidFill>
                </a:rPr>
                <a:t>To help reduce cash investment for financial sponsors and </a:t>
              </a:r>
            </a:p>
          </p:txBody>
        </p:sp>
        <p:sp>
          <p:nvSpPr>
            <p:cNvPr id="9" name="Oval 8">
              <a:extLst>
                <a:ext uri="{FF2B5EF4-FFF2-40B4-BE49-F238E27FC236}">
                  <a16:creationId xmlns:a16="http://schemas.microsoft.com/office/drawing/2014/main" id="{59C0CB1E-CAEF-479D-812C-05D42FD9C443}"/>
                </a:ext>
              </a:extLst>
            </p:cNvPr>
            <p:cNvSpPr/>
            <p:nvPr/>
          </p:nvSpPr>
          <p:spPr>
            <a:xfrm>
              <a:off x="7642367" y="2460296"/>
              <a:ext cx="468000" cy="468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1</a:t>
              </a:r>
            </a:p>
          </p:txBody>
        </p:sp>
      </p:grpSp>
      <p:grpSp>
        <p:nvGrpSpPr>
          <p:cNvPr id="16" name="Group 15">
            <a:extLst>
              <a:ext uri="{FF2B5EF4-FFF2-40B4-BE49-F238E27FC236}">
                <a16:creationId xmlns:a16="http://schemas.microsoft.com/office/drawing/2014/main" id="{21FB7EA3-7C60-4E96-B492-D895AFC63DDD}"/>
              </a:ext>
            </a:extLst>
          </p:cNvPr>
          <p:cNvGrpSpPr/>
          <p:nvPr/>
        </p:nvGrpSpPr>
        <p:grpSpPr>
          <a:xfrm>
            <a:off x="7642290" y="3494677"/>
            <a:ext cx="3522020" cy="830997"/>
            <a:chOff x="7642290" y="3494677"/>
            <a:chExt cx="3522020" cy="830997"/>
          </a:xfrm>
        </p:grpSpPr>
        <p:sp>
          <p:nvSpPr>
            <p:cNvPr id="29" name="TextBox 28">
              <a:extLst>
                <a:ext uri="{FF2B5EF4-FFF2-40B4-BE49-F238E27FC236}">
                  <a16:creationId xmlns:a16="http://schemas.microsoft.com/office/drawing/2014/main" id="{7E2FE780-878E-4966-8795-7CFAF24EA0AD}"/>
                </a:ext>
              </a:extLst>
            </p:cNvPr>
            <p:cNvSpPr txBox="1"/>
            <p:nvPr/>
          </p:nvSpPr>
          <p:spPr>
            <a:xfrm>
              <a:off x="8162707" y="3494677"/>
              <a:ext cx="3001603" cy="830997"/>
            </a:xfrm>
            <a:prstGeom prst="rect">
              <a:avLst/>
            </a:prstGeom>
            <a:noFill/>
          </p:spPr>
          <p:txBody>
            <a:bodyPr wrap="square" rtlCol="0">
              <a:spAutoFit/>
            </a:bodyPr>
            <a:lstStyle/>
            <a:p>
              <a:pPr>
                <a:spcBef>
                  <a:spcPts val="600"/>
                </a:spcBef>
                <a:spcAft>
                  <a:spcPts val="600"/>
                </a:spcAft>
              </a:pPr>
              <a:r>
                <a:rPr lang="en-US" sz="1600" dirty="0">
                  <a:solidFill>
                    <a:schemeClr val="accent3"/>
                  </a:solidFill>
                </a:rPr>
                <a:t>To align incentives between financial sponsors and management of the target</a:t>
              </a:r>
            </a:p>
          </p:txBody>
        </p:sp>
        <p:sp>
          <p:nvSpPr>
            <p:cNvPr id="35" name="Oval 34">
              <a:extLst>
                <a:ext uri="{FF2B5EF4-FFF2-40B4-BE49-F238E27FC236}">
                  <a16:creationId xmlns:a16="http://schemas.microsoft.com/office/drawing/2014/main" id="{0F66C4F8-86F9-40AE-979E-641C76AF2E6A}"/>
                </a:ext>
              </a:extLst>
            </p:cNvPr>
            <p:cNvSpPr/>
            <p:nvPr/>
          </p:nvSpPr>
          <p:spPr>
            <a:xfrm>
              <a:off x="7642290" y="3700081"/>
              <a:ext cx="468155" cy="468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2</a:t>
              </a:r>
            </a:p>
          </p:txBody>
        </p:sp>
      </p:grpSp>
      <p:sp>
        <p:nvSpPr>
          <p:cNvPr id="2" name="Footer Placeholder 1">
            <a:extLst>
              <a:ext uri="{FF2B5EF4-FFF2-40B4-BE49-F238E27FC236}">
                <a16:creationId xmlns:a16="http://schemas.microsoft.com/office/drawing/2014/main" id="{0B06100E-EC66-4300-8B59-529BAD58B226}"/>
              </a:ext>
            </a:extLst>
          </p:cNvPr>
          <p:cNvSpPr>
            <a:spLocks noGrp="1"/>
          </p:cNvSpPr>
          <p:nvPr>
            <p:ph type="ftr" sz="quarter" idx="3"/>
          </p:nvPr>
        </p:nvSpPr>
        <p:spPr/>
        <p:txBody>
          <a:bodyPr/>
          <a:lstStyle/>
          <a:p>
            <a:r>
              <a:rPr lang="en-US" dirty="0"/>
              <a:t>© 2025 Financial Edge Training </a:t>
            </a:r>
          </a:p>
        </p:txBody>
      </p:sp>
      <p:sp>
        <p:nvSpPr>
          <p:cNvPr id="4" name="Slide Number Placeholder 3">
            <a:extLst>
              <a:ext uri="{FF2B5EF4-FFF2-40B4-BE49-F238E27FC236}">
                <a16:creationId xmlns:a16="http://schemas.microsoft.com/office/drawing/2014/main" id="{A58C1D1F-05CA-48AA-A8CF-70057D10C8D4}"/>
              </a:ext>
            </a:extLst>
          </p:cNvPr>
          <p:cNvSpPr>
            <a:spLocks noGrp="1"/>
          </p:cNvSpPr>
          <p:nvPr>
            <p:ph type="sldNum" sz="quarter" idx="4"/>
          </p:nvPr>
        </p:nvSpPr>
        <p:spPr/>
        <p:txBody>
          <a:bodyPr/>
          <a:lstStyle/>
          <a:p>
            <a:fld id="{A150EB23-9872-4F54-B315-6C45A1D5BAA2}" type="slidenum">
              <a:rPr lang="en-US" smtClean="0"/>
              <a:pPr/>
              <a:t>7</a:t>
            </a:fld>
            <a:endParaRPr lang="en-US"/>
          </a:p>
        </p:txBody>
      </p:sp>
    </p:spTree>
    <p:extLst>
      <p:ext uri="{BB962C8B-B14F-4D97-AF65-F5344CB8AC3E}">
        <p14:creationId xmlns:p14="http://schemas.microsoft.com/office/powerpoint/2010/main" val="3175412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par>
                              <p:cTn id="8" fill="hold">
                                <p:stCondLst>
                                  <p:cond delay="500"/>
                                </p:stCondLst>
                                <p:childTnLst>
                                  <p:par>
                                    <p:cTn id="9" presetID="2" presetClass="entr" presetSubtype="4" fill="hold" nodeType="afterEffect" p14:presetBounceEnd="60000">
                                      <p:stCondLst>
                                        <p:cond delay="0"/>
                                      </p:stCondLst>
                                      <p:childTnLst>
                                        <p:set>
                                          <p:cBhvr>
                                            <p:cTn id="10" dur="1" fill="hold">
                                              <p:stCondLst>
                                                <p:cond delay="0"/>
                                              </p:stCondLst>
                                            </p:cTn>
                                            <p:tgtEl>
                                              <p:spTgt spid="18"/>
                                            </p:tgtEl>
                                            <p:attrNameLst>
                                              <p:attrName>style.visibility</p:attrName>
                                            </p:attrNameLst>
                                          </p:cBhvr>
                                          <p:to>
                                            <p:strVal val="visible"/>
                                          </p:to>
                                        </p:set>
                                        <p:anim calcmode="lin" valueType="num" p14:bounceEnd="60000">
                                          <p:cBhvr additive="base">
                                            <p:cTn id="11" dur="500" fill="hold"/>
                                            <p:tgtEl>
                                              <p:spTgt spid="18"/>
                                            </p:tgtEl>
                                            <p:attrNameLst>
                                              <p:attrName>ppt_x</p:attrName>
                                            </p:attrNameLst>
                                          </p:cBhvr>
                                          <p:tavLst>
                                            <p:tav tm="0">
                                              <p:val>
                                                <p:strVal val="#ppt_x"/>
                                              </p:val>
                                            </p:tav>
                                            <p:tav tm="100000">
                                              <p:val>
                                                <p:strVal val="#ppt_x"/>
                                              </p:val>
                                            </p:tav>
                                          </p:tavLst>
                                        </p:anim>
                                        <p:anim calcmode="lin" valueType="num" p14:bounceEnd="60000">
                                          <p:cBhvr additive="base">
                                            <p:cTn id="1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wipe(up)">
                                          <p:cBhvr>
                                            <p:cTn id="17" dur="500"/>
                                            <p:tgtEl>
                                              <p:spTgt spid="22"/>
                                            </p:tgtEl>
                                          </p:cBhvr>
                                        </p:animEffect>
                                      </p:childTnLst>
                                    </p:cTn>
                                  </p:par>
                                </p:childTnLst>
                              </p:cTn>
                            </p:par>
                            <p:par>
                              <p:cTn id="18" fill="hold">
                                <p:stCondLst>
                                  <p:cond delay="500"/>
                                </p:stCondLst>
                                <p:childTnLst>
                                  <p:par>
                                    <p:cTn id="19" presetID="2" presetClass="entr" presetSubtype="4" fill="hold" nodeType="afterEffect" p14:presetBounceEnd="60000">
                                      <p:stCondLst>
                                        <p:cond delay="0"/>
                                      </p:stCondLst>
                                      <p:childTnLst>
                                        <p:set>
                                          <p:cBhvr>
                                            <p:cTn id="20" dur="1" fill="hold">
                                              <p:stCondLst>
                                                <p:cond delay="0"/>
                                              </p:stCondLst>
                                            </p:cTn>
                                            <p:tgtEl>
                                              <p:spTgt spid="16"/>
                                            </p:tgtEl>
                                            <p:attrNameLst>
                                              <p:attrName>style.visibility</p:attrName>
                                            </p:attrNameLst>
                                          </p:cBhvr>
                                          <p:to>
                                            <p:strVal val="visible"/>
                                          </p:to>
                                        </p:set>
                                        <p:anim calcmode="lin" valueType="num" p14:bounceEnd="60000">
                                          <p:cBhvr additive="base">
                                            <p:cTn id="21" dur="500" fill="hold"/>
                                            <p:tgtEl>
                                              <p:spTgt spid="16"/>
                                            </p:tgtEl>
                                            <p:attrNameLst>
                                              <p:attrName>ppt_x</p:attrName>
                                            </p:attrNameLst>
                                          </p:cBhvr>
                                          <p:tavLst>
                                            <p:tav tm="0">
                                              <p:val>
                                                <p:strVal val="#ppt_x"/>
                                              </p:val>
                                            </p:tav>
                                            <p:tav tm="100000">
                                              <p:val>
                                                <p:strVal val="#ppt_x"/>
                                              </p:val>
                                            </p:tav>
                                          </p:tavLst>
                                        </p:anim>
                                        <p:anim calcmode="lin" valueType="num" p14:bounceEnd="60000">
                                          <p:cBhvr additive="base">
                                            <p:cTn id="2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14:presetBounceEnd="60000">
                                      <p:stCondLst>
                                        <p:cond delay="0"/>
                                      </p:stCondLst>
                                      <p:childTnLst>
                                        <p:set>
                                          <p:cBhvr>
                                            <p:cTn id="26" dur="1" fill="hold">
                                              <p:stCondLst>
                                                <p:cond delay="0"/>
                                              </p:stCondLst>
                                            </p:cTn>
                                            <p:tgtEl>
                                              <p:spTgt spid="20"/>
                                            </p:tgtEl>
                                            <p:attrNameLst>
                                              <p:attrName>style.visibility</p:attrName>
                                            </p:attrNameLst>
                                          </p:cBhvr>
                                          <p:to>
                                            <p:strVal val="visible"/>
                                          </p:to>
                                        </p:set>
                                        <p:anim calcmode="lin" valueType="num" p14:bounceEnd="60000">
                                          <p:cBhvr additive="base">
                                            <p:cTn id="27" dur="500" fill="hold"/>
                                            <p:tgtEl>
                                              <p:spTgt spid="20"/>
                                            </p:tgtEl>
                                            <p:attrNameLst>
                                              <p:attrName>ppt_x</p:attrName>
                                            </p:attrNameLst>
                                          </p:cBhvr>
                                          <p:tavLst>
                                            <p:tav tm="0">
                                              <p:val>
                                                <p:strVal val="#ppt_x"/>
                                              </p:val>
                                            </p:tav>
                                            <p:tav tm="100000">
                                              <p:val>
                                                <p:strVal val="#ppt_x"/>
                                              </p:val>
                                            </p:tav>
                                          </p:tavLst>
                                        </p:anim>
                                        <p:anim calcmode="lin" valueType="num" p14:bounceEnd="60000">
                                          <p:cBhvr additive="base">
                                            <p:cTn id="28" dur="500" fill="hold"/>
                                            <p:tgtEl>
                                              <p:spTgt spid="20"/>
                                            </p:tgtEl>
                                            <p:attrNameLst>
                                              <p:attrName>ppt_y</p:attrName>
                                            </p:attrNameLst>
                                          </p:cBhvr>
                                          <p:tavLst>
                                            <p:tav tm="0">
                                              <p:val>
                                                <p:strVal val="1+#ppt_h/2"/>
                                              </p:val>
                                            </p:tav>
                                            <p:tav tm="100000">
                                              <p:val>
                                                <p:strVal val="#ppt_y"/>
                                              </p:val>
                                            </p:tav>
                                          </p:tavLst>
                                        </p:anim>
                                      </p:childTnLst>
                                    </p:cTn>
                                  </p:par>
                                  <p:par>
                                    <p:cTn id="29" presetID="10" presetClass="entr" presetSubtype="0" fill="hold" nodeType="with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fade">
                                          <p:cBhvr>
                                            <p:cTn id="3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mc:Choice>
    <mc:Fallback xmlns="">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par>
                              <p:cTn id="8" fill="hold">
                                <p:stCondLst>
                                  <p:cond delay="500"/>
                                </p:stCondLst>
                                <p:childTnLst>
                                  <p:par>
                                    <p:cTn id="9" presetID="2" presetClass="entr" presetSubtype="4" fill="hold" nodeType="afterEffect">
                                      <p:stCondLst>
                                        <p:cond delay="0"/>
                                      </p:stCondLst>
                                      <p:childTnLst>
                                        <p:set>
                                          <p:cBhvr>
                                            <p:cTn id="10" dur="1" fill="hold">
                                              <p:stCondLst>
                                                <p:cond delay="0"/>
                                              </p:stCondLst>
                                            </p:cTn>
                                            <p:tgtEl>
                                              <p:spTgt spid="18"/>
                                            </p:tgtEl>
                                            <p:attrNameLst>
                                              <p:attrName>style.visibility</p:attrName>
                                            </p:attrNameLst>
                                          </p:cBhvr>
                                          <p:to>
                                            <p:strVal val="visible"/>
                                          </p:to>
                                        </p:set>
                                        <p:anim calcmode="lin" valueType="num">
                                          <p:cBhvr additive="base">
                                            <p:cTn id="11" dur="500" fill="hold"/>
                                            <p:tgtEl>
                                              <p:spTgt spid="18"/>
                                            </p:tgtEl>
                                            <p:attrNameLst>
                                              <p:attrName>ppt_x</p:attrName>
                                            </p:attrNameLst>
                                          </p:cBhvr>
                                          <p:tavLst>
                                            <p:tav tm="0">
                                              <p:val>
                                                <p:strVal val="#ppt_x"/>
                                              </p:val>
                                            </p:tav>
                                            <p:tav tm="100000">
                                              <p:val>
                                                <p:strVal val="#ppt_x"/>
                                              </p:val>
                                            </p:tav>
                                          </p:tavLst>
                                        </p:anim>
                                        <p:anim calcmode="lin" valueType="num">
                                          <p:cBhvr additive="base">
                                            <p:cTn id="1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wipe(up)">
                                          <p:cBhvr>
                                            <p:cTn id="17" dur="500"/>
                                            <p:tgtEl>
                                              <p:spTgt spid="22"/>
                                            </p:tgtEl>
                                          </p:cBhvr>
                                        </p:animEffect>
                                      </p:childTnLst>
                                    </p:cTn>
                                  </p:par>
                                </p:childTnLst>
                              </p:cTn>
                            </p:par>
                            <p:par>
                              <p:cTn id="18" fill="hold">
                                <p:stCondLst>
                                  <p:cond delay="500"/>
                                </p:stCondLst>
                                <p:childTnLst>
                                  <p:par>
                                    <p:cTn id="19" presetID="2" presetClass="entr" presetSubtype="4" fill="hold" nodeType="afterEffect">
                                      <p:stCondLst>
                                        <p:cond delay="0"/>
                                      </p:stCondLst>
                                      <p:childTnLst>
                                        <p:set>
                                          <p:cBhvr>
                                            <p:cTn id="20" dur="1" fill="hold">
                                              <p:stCondLst>
                                                <p:cond delay="0"/>
                                              </p:stCondLst>
                                            </p:cTn>
                                            <p:tgtEl>
                                              <p:spTgt spid="16"/>
                                            </p:tgtEl>
                                            <p:attrNameLst>
                                              <p:attrName>style.visibility</p:attrName>
                                            </p:attrNameLst>
                                          </p:cBhvr>
                                          <p:to>
                                            <p:strVal val="visible"/>
                                          </p:to>
                                        </p:set>
                                        <p:anim calcmode="lin" valueType="num">
                                          <p:cBhvr additive="base">
                                            <p:cTn id="21" dur="500" fill="hold"/>
                                            <p:tgtEl>
                                              <p:spTgt spid="16"/>
                                            </p:tgtEl>
                                            <p:attrNameLst>
                                              <p:attrName>ppt_x</p:attrName>
                                            </p:attrNameLst>
                                          </p:cBhvr>
                                          <p:tavLst>
                                            <p:tav tm="0">
                                              <p:val>
                                                <p:strVal val="#ppt_x"/>
                                              </p:val>
                                            </p:tav>
                                            <p:tav tm="100000">
                                              <p:val>
                                                <p:strVal val="#ppt_x"/>
                                              </p:val>
                                            </p:tav>
                                          </p:tavLst>
                                        </p:anim>
                                        <p:anim calcmode="lin" valueType="num">
                                          <p:cBhvr additive="base">
                                            <p:cTn id="2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0"/>
                                            </p:tgtEl>
                                            <p:attrNameLst>
                                              <p:attrName>style.visibility</p:attrName>
                                            </p:attrNameLst>
                                          </p:cBhvr>
                                          <p:to>
                                            <p:strVal val="visible"/>
                                          </p:to>
                                        </p:set>
                                        <p:anim calcmode="lin" valueType="num">
                                          <p:cBhvr additive="base">
                                            <p:cTn id="27" dur="500" fill="hold"/>
                                            <p:tgtEl>
                                              <p:spTgt spid="20"/>
                                            </p:tgtEl>
                                            <p:attrNameLst>
                                              <p:attrName>ppt_x</p:attrName>
                                            </p:attrNameLst>
                                          </p:cBhvr>
                                          <p:tavLst>
                                            <p:tav tm="0">
                                              <p:val>
                                                <p:strVal val="#ppt_x"/>
                                              </p:val>
                                            </p:tav>
                                            <p:tav tm="100000">
                                              <p:val>
                                                <p:strVal val="#ppt_x"/>
                                              </p:val>
                                            </p:tav>
                                          </p:tavLst>
                                        </p:anim>
                                        <p:anim calcmode="lin" valueType="num">
                                          <p:cBhvr additive="base">
                                            <p:cTn id="28" dur="500" fill="hold"/>
                                            <p:tgtEl>
                                              <p:spTgt spid="20"/>
                                            </p:tgtEl>
                                            <p:attrNameLst>
                                              <p:attrName>ppt_y</p:attrName>
                                            </p:attrNameLst>
                                          </p:cBhvr>
                                          <p:tavLst>
                                            <p:tav tm="0">
                                              <p:val>
                                                <p:strVal val="1+#ppt_h/2"/>
                                              </p:val>
                                            </p:tav>
                                            <p:tav tm="100000">
                                              <p:val>
                                                <p:strVal val="#ppt_y"/>
                                              </p:val>
                                            </p:tav>
                                          </p:tavLst>
                                        </p:anim>
                                      </p:childTnLst>
                                    </p:cTn>
                                  </p:par>
                                  <p:par>
                                    <p:cTn id="29" presetID="10" presetClass="entr" presetSubtype="0" fill="hold" nodeType="with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fade">
                                          <p:cBhvr>
                                            <p:cTn id="3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a:extLst>
              <a:ext uri="{FF2B5EF4-FFF2-40B4-BE49-F238E27FC236}">
                <a16:creationId xmlns:a16="http://schemas.microsoft.com/office/drawing/2014/main" id="{B4A82FBD-1C4A-47CD-9029-03F8F92D089A}"/>
              </a:ext>
            </a:extLst>
          </p:cNvPr>
          <p:cNvSpPr/>
          <p:nvPr/>
        </p:nvSpPr>
        <p:spPr>
          <a:xfrm>
            <a:off x="0" y="3258089"/>
            <a:ext cx="12192000" cy="1352909"/>
          </a:xfrm>
          <a:prstGeom prst="rect">
            <a:avLst/>
          </a:prstGeom>
          <a:solidFill>
            <a:schemeClr val="accent3">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Rectangle 30">
            <a:extLst>
              <a:ext uri="{FF2B5EF4-FFF2-40B4-BE49-F238E27FC236}">
                <a16:creationId xmlns:a16="http://schemas.microsoft.com/office/drawing/2014/main" id="{49CFD174-8B9D-485D-B2B3-23A0164D6753}"/>
              </a:ext>
            </a:extLst>
          </p:cNvPr>
          <p:cNvSpPr/>
          <p:nvPr/>
        </p:nvSpPr>
        <p:spPr>
          <a:xfrm>
            <a:off x="0" y="4610998"/>
            <a:ext cx="2157693" cy="1794430"/>
          </a:xfrm>
          <a:prstGeom prst="rect">
            <a:avLst/>
          </a:prstGeom>
          <a:solidFill>
            <a:schemeClr val="accent2">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Rectangle 33">
            <a:extLst>
              <a:ext uri="{FF2B5EF4-FFF2-40B4-BE49-F238E27FC236}">
                <a16:creationId xmlns:a16="http://schemas.microsoft.com/office/drawing/2014/main" id="{8A13C169-3DF4-4EEB-B14E-34E38961D47F}"/>
              </a:ext>
            </a:extLst>
          </p:cNvPr>
          <p:cNvSpPr/>
          <p:nvPr/>
        </p:nvSpPr>
        <p:spPr>
          <a:xfrm>
            <a:off x="2157692" y="4610998"/>
            <a:ext cx="10034307" cy="1022908"/>
          </a:xfrm>
          <a:prstGeom prst="rect">
            <a:avLst/>
          </a:prstGeom>
          <a:solidFill>
            <a:schemeClr val="accent2">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Rectangle 34">
            <a:extLst>
              <a:ext uri="{FF2B5EF4-FFF2-40B4-BE49-F238E27FC236}">
                <a16:creationId xmlns:a16="http://schemas.microsoft.com/office/drawing/2014/main" id="{74F02F44-BA94-4996-99F5-BB0F018F0140}"/>
              </a:ext>
            </a:extLst>
          </p:cNvPr>
          <p:cNvSpPr/>
          <p:nvPr/>
        </p:nvSpPr>
        <p:spPr>
          <a:xfrm>
            <a:off x="2157693" y="5633906"/>
            <a:ext cx="10032727" cy="773077"/>
          </a:xfrm>
          <a:prstGeom prst="rect">
            <a:avLst/>
          </a:prstGeom>
          <a:solidFill>
            <a:schemeClr val="accent2">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a:extLst>
              <a:ext uri="{FF2B5EF4-FFF2-40B4-BE49-F238E27FC236}">
                <a16:creationId xmlns:a16="http://schemas.microsoft.com/office/drawing/2014/main" id="{E46677E6-44B0-4E4D-BCCE-896F76E45400}"/>
              </a:ext>
            </a:extLst>
          </p:cNvPr>
          <p:cNvSpPr/>
          <p:nvPr/>
        </p:nvSpPr>
        <p:spPr>
          <a:xfrm>
            <a:off x="0" y="2105262"/>
            <a:ext cx="12192000" cy="1151272"/>
          </a:xfrm>
          <a:prstGeom prst="rect">
            <a:avLst/>
          </a:prstGeom>
          <a:solidFill>
            <a:schemeClr val="accent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itle 13">
            <a:extLst>
              <a:ext uri="{FF2B5EF4-FFF2-40B4-BE49-F238E27FC236}">
                <a16:creationId xmlns:a16="http://schemas.microsoft.com/office/drawing/2014/main" id="{611568FE-F34E-46F5-9A51-A60EA8F569A0}"/>
              </a:ext>
            </a:extLst>
          </p:cNvPr>
          <p:cNvSpPr>
            <a:spLocks noGrp="1"/>
          </p:cNvSpPr>
          <p:nvPr>
            <p:ph type="title"/>
          </p:nvPr>
        </p:nvSpPr>
        <p:spPr/>
        <p:txBody>
          <a:bodyPr/>
          <a:lstStyle/>
          <a:p>
            <a:r>
              <a:rPr lang="en-US" dirty="0"/>
              <a:t>Covenants</a:t>
            </a:r>
          </a:p>
        </p:txBody>
      </p:sp>
      <p:sp>
        <p:nvSpPr>
          <p:cNvPr id="18" name="Rectangle 17">
            <a:extLst>
              <a:ext uri="{FF2B5EF4-FFF2-40B4-BE49-F238E27FC236}">
                <a16:creationId xmlns:a16="http://schemas.microsoft.com/office/drawing/2014/main" id="{A21463D1-68AD-4741-9288-3A043D820062}"/>
              </a:ext>
            </a:extLst>
          </p:cNvPr>
          <p:cNvSpPr/>
          <p:nvPr/>
        </p:nvSpPr>
        <p:spPr>
          <a:xfrm>
            <a:off x="4488133" y="2105261"/>
            <a:ext cx="7277147" cy="1174252"/>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marL="285750" indent="-196850">
              <a:spcBef>
                <a:spcPts val="600"/>
              </a:spcBef>
              <a:buFont typeface="Arial" panose="020B0604020202020204" pitchFamily="34" charset="0"/>
              <a:buChar char="•"/>
            </a:pPr>
            <a:r>
              <a:rPr lang="en-US" sz="1400" dirty="0">
                <a:solidFill>
                  <a:schemeClr val="accent1"/>
                </a:solidFill>
              </a:rPr>
              <a:t>Filing quarterly and annual financial statements</a:t>
            </a:r>
          </a:p>
          <a:p>
            <a:pPr marL="285750" indent="-196850">
              <a:spcBef>
                <a:spcPts val="600"/>
              </a:spcBef>
              <a:buFont typeface="Arial" panose="020B0604020202020204" pitchFamily="34" charset="0"/>
              <a:buChar char="•"/>
            </a:pPr>
            <a:r>
              <a:rPr lang="en-US" sz="1400" dirty="0">
                <a:solidFill>
                  <a:schemeClr val="accent1"/>
                </a:solidFill>
              </a:rPr>
              <a:t>Carrying insurance for the issuer’s assets</a:t>
            </a:r>
          </a:p>
          <a:p>
            <a:pPr marL="285750" indent="-196850">
              <a:spcBef>
                <a:spcPts val="600"/>
              </a:spcBef>
              <a:buFont typeface="Arial" panose="020B0604020202020204" pitchFamily="34" charset="0"/>
              <a:buChar char="•"/>
            </a:pPr>
            <a:r>
              <a:rPr lang="en-US" sz="1400" dirty="0">
                <a:solidFill>
                  <a:schemeClr val="accent1"/>
                </a:solidFill>
              </a:rPr>
              <a:t>Obligating the issuer to promise to repay the principal of a loan at maturity</a:t>
            </a:r>
          </a:p>
        </p:txBody>
      </p:sp>
      <p:sp>
        <p:nvSpPr>
          <p:cNvPr id="19" name="Rectangle 18">
            <a:extLst>
              <a:ext uri="{FF2B5EF4-FFF2-40B4-BE49-F238E27FC236}">
                <a16:creationId xmlns:a16="http://schemas.microsoft.com/office/drawing/2014/main" id="{B80D7D27-75D4-9640-A02B-0914AFA998C4}"/>
              </a:ext>
            </a:extLst>
          </p:cNvPr>
          <p:cNvSpPr/>
          <p:nvPr/>
        </p:nvSpPr>
        <p:spPr>
          <a:xfrm>
            <a:off x="4488133" y="3370017"/>
            <a:ext cx="7277147" cy="1174252"/>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marL="285750" indent="-196850">
              <a:spcBef>
                <a:spcPts val="600"/>
              </a:spcBef>
              <a:buFont typeface="Arial" panose="020B0604020202020204" pitchFamily="34" charset="0"/>
              <a:buChar char="•"/>
            </a:pPr>
            <a:r>
              <a:rPr lang="en-US" sz="1400" dirty="0">
                <a:solidFill>
                  <a:schemeClr val="accent3"/>
                </a:solidFill>
              </a:rPr>
              <a:t>Restricting asset disposals, distributions to shareholders, </a:t>
            </a:r>
            <a:br>
              <a:rPr lang="en-US" sz="1400" dirty="0">
                <a:solidFill>
                  <a:schemeClr val="accent3"/>
                </a:solidFill>
              </a:rPr>
            </a:br>
            <a:r>
              <a:rPr lang="en-US" sz="1400" dirty="0">
                <a:solidFill>
                  <a:schemeClr val="accent3"/>
                </a:solidFill>
              </a:rPr>
              <a:t>or engagement in (risky) investments</a:t>
            </a:r>
          </a:p>
          <a:p>
            <a:pPr marL="285750" indent="-196850">
              <a:spcBef>
                <a:spcPts val="600"/>
              </a:spcBef>
              <a:buFont typeface="Arial" panose="020B0604020202020204" pitchFamily="34" charset="0"/>
              <a:buChar char="•"/>
            </a:pPr>
            <a:r>
              <a:rPr lang="en-US" sz="1400" dirty="0">
                <a:solidFill>
                  <a:schemeClr val="accent3"/>
                </a:solidFill>
              </a:rPr>
              <a:t>NOT pay dividends beyond specified amount</a:t>
            </a:r>
          </a:p>
          <a:p>
            <a:pPr marL="285750" indent="-196850">
              <a:spcBef>
                <a:spcPts val="600"/>
              </a:spcBef>
              <a:buFont typeface="Arial" panose="020B0604020202020204" pitchFamily="34" charset="0"/>
              <a:buChar char="•"/>
            </a:pPr>
            <a:r>
              <a:rPr lang="en-US" sz="1400" dirty="0">
                <a:solidFill>
                  <a:schemeClr val="accent3"/>
                </a:solidFill>
              </a:rPr>
              <a:t>NOT issue additional debt without lenders/bond holder’s permit</a:t>
            </a:r>
          </a:p>
        </p:txBody>
      </p:sp>
      <p:sp>
        <p:nvSpPr>
          <p:cNvPr id="20" name="Rectangle 19">
            <a:extLst>
              <a:ext uri="{FF2B5EF4-FFF2-40B4-BE49-F238E27FC236}">
                <a16:creationId xmlns:a16="http://schemas.microsoft.com/office/drawing/2014/main" id="{A30D64AE-3745-A648-8124-B8574C361D92}"/>
              </a:ext>
            </a:extLst>
          </p:cNvPr>
          <p:cNvSpPr/>
          <p:nvPr/>
        </p:nvSpPr>
        <p:spPr>
          <a:xfrm>
            <a:off x="4488133" y="4708915"/>
            <a:ext cx="7277147" cy="860277"/>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marL="285750" indent="-196850">
              <a:spcBef>
                <a:spcPts val="600"/>
              </a:spcBef>
              <a:buFont typeface="Arial" panose="020B0604020202020204" pitchFamily="34" charset="0"/>
              <a:buChar char="•"/>
            </a:pPr>
            <a:r>
              <a:rPr lang="en-US" sz="1400" dirty="0">
                <a:solidFill>
                  <a:schemeClr val="accent2"/>
                </a:solidFill>
              </a:rPr>
              <a:t>The borrower must maintain financial metrics such as leverage, interest coverage, and capital expenditure (Debt/EBITDA ratio of less than 5.0x)</a:t>
            </a:r>
          </a:p>
          <a:p>
            <a:pPr marL="285750" indent="-196850">
              <a:spcBef>
                <a:spcPts val="600"/>
              </a:spcBef>
              <a:buFont typeface="Arial" panose="020B0604020202020204" pitchFamily="34" charset="0"/>
              <a:buChar char="•"/>
            </a:pPr>
            <a:r>
              <a:rPr lang="en-US" sz="1400" dirty="0">
                <a:solidFill>
                  <a:schemeClr val="accent2"/>
                </a:solidFill>
              </a:rPr>
              <a:t>The ratio will be tested for compliance on a quarterly basis</a:t>
            </a:r>
          </a:p>
        </p:txBody>
      </p:sp>
      <p:sp>
        <p:nvSpPr>
          <p:cNvPr id="7" name="TextBox 6">
            <a:extLst>
              <a:ext uri="{FF2B5EF4-FFF2-40B4-BE49-F238E27FC236}">
                <a16:creationId xmlns:a16="http://schemas.microsoft.com/office/drawing/2014/main" id="{946CE5EA-9924-BC45-B422-53A8FCD27A7B}"/>
              </a:ext>
            </a:extLst>
          </p:cNvPr>
          <p:cNvSpPr txBox="1"/>
          <p:nvPr/>
        </p:nvSpPr>
        <p:spPr>
          <a:xfrm>
            <a:off x="426720" y="1651125"/>
            <a:ext cx="2802882" cy="338554"/>
          </a:xfrm>
          <a:prstGeom prst="rect">
            <a:avLst/>
          </a:prstGeom>
          <a:noFill/>
        </p:spPr>
        <p:txBody>
          <a:bodyPr wrap="square" rtlCol="0">
            <a:spAutoFit/>
          </a:bodyPr>
          <a:lstStyle/>
          <a:p>
            <a:r>
              <a:rPr lang="en-US" sz="1600" b="1" dirty="0">
                <a:solidFill>
                  <a:schemeClr val="tx2"/>
                </a:solidFill>
              </a:rPr>
              <a:t>TYPES OF COVENANTS</a:t>
            </a:r>
          </a:p>
        </p:txBody>
      </p:sp>
      <p:sp>
        <p:nvSpPr>
          <p:cNvPr id="21" name="TextBox 20">
            <a:extLst>
              <a:ext uri="{FF2B5EF4-FFF2-40B4-BE49-F238E27FC236}">
                <a16:creationId xmlns:a16="http://schemas.microsoft.com/office/drawing/2014/main" id="{6A4AC60D-F47B-644C-A78B-F015EEA0054D}"/>
              </a:ext>
            </a:extLst>
          </p:cNvPr>
          <p:cNvSpPr txBox="1"/>
          <p:nvPr/>
        </p:nvSpPr>
        <p:spPr>
          <a:xfrm>
            <a:off x="4488133" y="1651125"/>
            <a:ext cx="7277145" cy="338554"/>
          </a:xfrm>
          <a:prstGeom prst="rect">
            <a:avLst/>
          </a:prstGeom>
          <a:noFill/>
        </p:spPr>
        <p:txBody>
          <a:bodyPr wrap="square" rtlCol="0">
            <a:spAutoFit/>
          </a:bodyPr>
          <a:lstStyle/>
          <a:p>
            <a:r>
              <a:rPr lang="en-US" sz="1600" b="1" dirty="0">
                <a:solidFill>
                  <a:schemeClr val="tx2"/>
                </a:solidFill>
              </a:rPr>
              <a:t>POPULAR CLAUSES</a:t>
            </a:r>
          </a:p>
        </p:txBody>
      </p:sp>
      <p:sp>
        <p:nvSpPr>
          <p:cNvPr id="22" name="Rectangle 21">
            <a:extLst>
              <a:ext uri="{FF2B5EF4-FFF2-40B4-BE49-F238E27FC236}">
                <a16:creationId xmlns:a16="http://schemas.microsoft.com/office/drawing/2014/main" id="{84B9DA5B-B650-8344-B824-83998CA4DCD7}"/>
              </a:ext>
            </a:extLst>
          </p:cNvPr>
          <p:cNvSpPr/>
          <p:nvPr/>
        </p:nvSpPr>
        <p:spPr>
          <a:xfrm>
            <a:off x="4488132" y="5663564"/>
            <a:ext cx="7277147" cy="725559"/>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marL="285750" indent="-196850">
              <a:spcBef>
                <a:spcPts val="600"/>
              </a:spcBef>
              <a:buFont typeface="Arial" panose="020B0604020202020204" pitchFamily="34" charset="0"/>
              <a:buChar char="•"/>
            </a:pPr>
            <a:r>
              <a:rPr lang="en-US" sz="1400" dirty="0">
                <a:solidFill>
                  <a:schemeClr val="accent2"/>
                </a:solidFill>
              </a:rPr>
              <a:t>The borrower must not incur new / additional debt unless the borrower’s Debt /EBITDA ratio is less than 5.0x after giving pro forma treatment for the new debt</a:t>
            </a:r>
          </a:p>
        </p:txBody>
      </p:sp>
      <p:grpSp>
        <p:nvGrpSpPr>
          <p:cNvPr id="55" name="Group 54">
            <a:extLst>
              <a:ext uri="{FF2B5EF4-FFF2-40B4-BE49-F238E27FC236}">
                <a16:creationId xmlns:a16="http://schemas.microsoft.com/office/drawing/2014/main" id="{A2CEB7C2-85FC-4DCB-8AFA-E2470A308328}"/>
              </a:ext>
            </a:extLst>
          </p:cNvPr>
          <p:cNvGrpSpPr/>
          <p:nvPr/>
        </p:nvGrpSpPr>
        <p:grpSpPr>
          <a:xfrm>
            <a:off x="440805" y="2282005"/>
            <a:ext cx="3415790" cy="792342"/>
            <a:chOff x="386354" y="2220220"/>
            <a:chExt cx="3415790" cy="792342"/>
          </a:xfrm>
        </p:grpSpPr>
        <p:pic>
          <p:nvPicPr>
            <p:cNvPr id="4" name="Graphic 3" descr="Shield Tick with solid fill">
              <a:extLst>
                <a:ext uri="{FF2B5EF4-FFF2-40B4-BE49-F238E27FC236}">
                  <a16:creationId xmlns:a16="http://schemas.microsoft.com/office/drawing/2014/main" id="{4F79A973-C762-4C39-826E-16145F01E72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86354" y="2220220"/>
              <a:ext cx="792342" cy="792342"/>
            </a:xfrm>
            <a:prstGeom prst="rect">
              <a:avLst/>
            </a:prstGeom>
          </p:spPr>
        </p:pic>
        <p:sp>
          <p:nvSpPr>
            <p:cNvPr id="30" name="TextBox 29">
              <a:extLst>
                <a:ext uri="{FF2B5EF4-FFF2-40B4-BE49-F238E27FC236}">
                  <a16:creationId xmlns:a16="http://schemas.microsoft.com/office/drawing/2014/main" id="{A4D38DF7-C626-4A40-94A2-D234779306FE}"/>
                </a:ext>
              </a:extLst>
            </p:cNvPr>
            <p:cNvSpPr txBox="1"/>
            <p:nvPr/>
          </p:nvSpPr>
          <p:spPr>
            <a:xfrm>
              <a:off x="1258529" y="2311021"/>
              <a:ext cx="2543615" cy="630942"/>
            </a:xfrm>
            <a:prstGeom prst="rect">
              <a:avLst/>
            </a:prstGeom>
            <a:noFill/>
          </p:spPr>
          <p:txBody>
            <a:bodyPr wrap="square" anchor="ctr">
              <a:spAutoFit/>
            </a:bodyPr>
            <a:lstStyle/>
            <a:p>
              <a:pPr>
                <a:spcAft>
                  <a:spcPts val="600"/>
                </a:spcAft>
              </a:pPr>
              <a:r>
                <a:rPr lang="en-US" sz="1600" b="1" dirty="0">
                  <a:solidFill>
                    <a:schemeClr val="accent1"/>
                  </a:solidFill>
                </a:rPr>
                <a:t>Affirmative Covenants</a:t>
              </a:r>
            </a:p>
            <a:p>
              <a:pPr>
                <a:spcAft>
                  <a:spcPts val="600"/>
                </a:spcAft>
              </a:pPr>
              <a:r>
                <a:rPr lang="en-US" sz="1400" dirty="0">
                  <a:solidFill>
                    <a:schemeClr val="accent1"/>
                  </a:solidFill>
                </a:rPr>
                <a:t>Promises by the borrower</a:t>
              </a:r>
            </a:p>
          </p:txBody>
        </p:sp>
      </p:grpSp>
      <p:grpSp>
        <p:nvGrpSpPr>
          <p:cNvPr id="56" name="Group 55">
            <a:extLst>
              <a:ext uri="{FF2B5EF4-FFF2-40B4-BE49-F238E27FC236}">
                <a16:creationId xmlns:a16="http://schemas.microsoft.com/office/drawing/2014/main" id="{BF1955A3-9075-420C-B743-D98BF8165A44}"/>
              </a:ext>
            </a:extLst>
          </p:cNvPr>
          <p:cNvGrpSpPr/>
          <p:nvPr/>
        </p:nvGrpSpPr>
        <p:grpSpPr>
          <a:xfrm>
            <a:off x="440805" y="3538573"/>
            <a:ext cx="3606523" cy="792342"/>
            <a:chOff x="386354" y="3476788"/>
            <a:chExt cx="3606523" cy="792342"/>
          </a:xfrm>
        </p:grpSpPr>
        <p:pic>
          <p:nvPicPr>
            <p:cNvPr id="23" name="Graphic 22" descr="Shield Cross with solid fill">
              <a:extLst>
                <a:ext uri="{FF2B5EF4-FFF2-40B4-BE49-F238E27FC236}">
                  <a16:creationId xmlns:a16="http://schemas.microsoft.com/office/drawing/2014/main" id="{BD7F1EB9-9FFD-4E8A-9376-D447A61AA23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386354" y="3476788"/>
              <a:ext cx="792342" cy="792342"/>
            </a:xfrm>
            <a:prstGeom prst="rect">
              <a:avLst/>
            </a:prstGeom>
          </p:spPr>
        </p:pic>
        <p:sp>
          <p:nvSpPr>
            <p:cNvPr id="32" name="TextBox 31">
              <a:extLst>
                <a:ext uri="{FF2B5EF4-FFF2-40B4-BE49-F238E27FC236}">
                  <a16:creationId xmlns:a16="http://schemas.microsoft.com/office/drawing/2014/main" id="{CEB20E75-0227-42D4-AED8-FF9283ACF995}"/>
                </a:ext>
              </a:extLst>
            </p:cNvPr>
            <p:cNvSpPr txBox="1"/>
            <p:nvPr/>
          </p:nvSpPr>
          <p:spPr>
            <a:xfrm>
              <a:off x="1258529" y="3562341"/>
              <a:ext cx="2734348" cy="630942"/>
            </a:xfrm>
            <a:prstGeom prst="rect">
              <a:avLst/>
            </a:prstGeom>
            <a:noFill/>
          </p:spPr>
          <p:txBody>
            <a:bodyPr wrap="square" anchor="ctr">
              <a:spAutoFit/>
            </a:bodyPr>
            <a:lstStyle/>
            <a:p>
              <a:pPr>
                <a:spcAft>
                  <a:spcPts val="600"/>
                </a:spcAft>
              </a:pPr>
              <a:r>
                <a:rPr lang="en-US" sz="1600" b="1" dirty="0">
                  <a:solidFill>
                    <a:schemeClr val="accent3"/>
                  </a:solidFill>
                </a:rPr>
                <a:t>Negative Covenants</a:t>
              </a:r>
            </a:p>
            <a:p>
              <a:pPr>
                <a:spcAft>
                  <a:spcPts val="600"/>
                </a:spcAft>
              </a:pPr>
              <a:r>
                <a:rPr lang="en-US" sz="1400" dirty="0">
                  <a:solidFill>
                    <a:schemeClr val="accent3"/>
                  </a:solidFill>
                </a:rPr>
                <a:t>Prohibitions on the borrower</a:t>
              </a:r>
            </a:p>
          </p:txBody>
        </p:sp>
      </p:grpSp>
      <p:grpSp>
        <p:nvGrpSpPr>
          <p:cNvPr id="57" name="Group 56">
            <a:extLst>
              <a:ext uri="{FF2B5EF4-FFF2-40B4-BE49-F238E27FC236}">
                <a16:creationId xmlns:a16="http://schemas.microsoft.com/office/drawing/2014/main" id="{36D3A44A-8A4E-472C-8C8C-AF6B67CBB776}"/>
              </a:ext>
            </a:extLst>
          </p:cNvPr>
          <p:cNvGrpSpPr/>
          <p:nvPr/>
        </p:nvGrpSpPr>
        <p:grpSpPr>
          <a:xfrm>
            <a:off x="470204" y="4965060"/>
            <a:ext cx="3811086" cy="1224661"/>
            <a:chOff x="470204" y="4853847"/>
            <a:chExt cx="3811086" cy="1224661"/>
          </a:xfrm>
        </p:grpSpPr>
        <p:sp>
          <p:nvSpPr>
            <p:cNvPr id="33" name="TextBox 32">
              <a:extLst>
                <a:ext uri="{FF2B5EF4-FFF2-40B4-BE49-F238E27FC236}">
                  <a16:creationId xmlns:a16="http://schemas.microsoft.com/office/drawing/2014/main" id="{85EA04EF-2B28-47FB-A91B-A1ACBBCAD4D2}"/>
                </a:ext>
              </a:extLst>
            </p:cNvPr>
            <p:cNvSpPr txBox="1"/>
            <p:nvPr/>
          </p:nvSpPr>
          <p:spPr>
            <a:xfrm>
              <a:off x="470204" y="4870504"/>
              <a:ext cx="1860249" cy="1092607"/>
            </a:xfrm>
            <a:prstGeom prst="rect">
              <a:avLst/>
            </a:prstGeom>
            <a:noFill/>
          </p:spPr>
          <p:txBody>
            <a:bodyPr wrap="square" anchor="ctr">
              <a:spAutoFit/>
            </a:bodyPr>
            <a:lstStyle/>
            <a:p>
              <a:pPr>
                <a:spcAft>
                  <a:spcPts val="600"/>
                </a:spcAft>
              </a:pPr>
              <a:r>
                <a:rPr lang="en-US" sz="1600" b="1" dirty="0">
                  <a:solidFill>
                    <a:schemeClr val="accent2"/>
                  </a:solidFill>
                </a:rPr>
                <a:t>Financial Covenants</a:t>
              </a:r>
            </a:p>
            <a:p>
              <a:pPr>
                <a:spcAft>
                  <a:spcPts val="600"/>
                </a:spcAft>
              </a:pPr>
              <a:r>
                <a:rPr lang="en-US" sz="1400" dirty="0">
                  <a:solidFill>
                    <a:schemeClr val="accent2"/>
                  </a:solidFill>
                </a:rPr>
                <a:t>Promises by </a:t>
              </a:r>
              <a:br>
                <a:rPr lang="en-US" sz="1400" dirty="0">
                  <a:solidFill>
                    <a:schemeClr val="accent2"/>
                  </a:solidFill>
                </a:rPr>
              </a:br>
              <a:r>
                <a:rPr lang="en-US" sz="1400" dirty="0">
                  <a:solidFill>
                    <a:schemeClr val="accent2"/>
                  </a:solidFill>
                </a:rPr>
                <a:t>the borrower</a:t>
              </a:r>
            </a:p>
          </p:txBody>
        </p:sp>
        <p:sp>
          <p:nvSpPr>
            <p:cNvPr id="36" name="TextBox 35">
              <a:extLst>
                <a:ext uri="{FF2B5EF4-FFF2-40B4-BE49-F238E27FC236}">
                  <a16:creationId xmlns:a16="http://schemas.microsoft.com/office/drawing/2014/main" id="{8965F816-F5DB-44C0-A61A-6E68AEDBC01F}"/>
                </a:ext>
              </a:extLst>
            </p:cNvPr>
            <p:cNvSpPr txBox="1"/>
            <p:nvPr/>
          </p:nvSpPr>
          <p:spPr>
            <a:xfrm>
              <a:off x="2495352" y="4853847"/>
              <a:ext cx="1785938" cy="338554"/>
            </a:xfrm>
            <a:prstGeom prst="rect">
              <a:avLst/>
            </a:prstGeom>
            <a:noFill/>
          </p:spPr>
          <p:txBody>
            <a:bodyPr wrap="square" anchor="ctr">
              <a:spAutoFit/>
            </a:bodyPr>
            <a:lstStyle/>
            <a:p>
              <a:pPr>
                <a:spcAft>
                  <a:spcPts val="600"/>
                </a:spcAft>
              </a:pPr>
              <a:r>
                <a:rPr lang="en-US" sz="1600" b="1" dirty="0">
                  <a:solidFill>
                    <a:schemeClr val="accent2"/>
                  </a:solidFill>
                </a:rPr>
                <a:t>Maintenance</a:t>
              </a:r>
              <a:endParaRPr lang="en-GB" sz="1600" dirty="0">
                <a:solidFill>
                  <a:schemeClr val="accent2"/>
                </a:solidFill>
              </a:endParaRPr>
            </a:p>
          </p:txBody>
        </p:sp>
        <p:sp>
          <p:nvSpPr>
            <p:cNvPr id="38" name="TextBox 37">
              <a:extLst>
                <a:ext uri="{FF2B5EF4-FFF2-40B4-BE49-F238E27FC236}">
                  <a16:creationId xmlns:a16="http://schemas.microsoft.com/office/drawing/2014/main" id="{221B118F-1051-4051-934A-A5AFF7E7FDDD}"/>
                </a:ext>
              </a:extLst>
            </p:cNvPr>
            <p:cNvSpPr txBox="1"/>
            <p:nvPr/>
          </p:nvSpPr>
          <p:spPr>
            <a:xfrm>
              <a:off x="2488712" y="5739954"/>
              <a:ext cx="1591627" cy="338554"/>
            </a:xfrm>
            <a:prstGeom prst="rect">
              <a:avLst/>
            </a:prstGeom>
            <a:noFill/>
          </p:spPr>
          <p:txBody>
            <a:bodyPr wrap="square" anchor="ctr">
              <a:spAutoFit/>
            </a:bodyPr>
            <a:lstStyle/>
            <a:p>
              <a:pPr>
                <a:spcAft>
                  <a:spcPts val="600"/>
                </a:spcAft>
              </a:pPr>
              <a:r>
                <a:rPr lang="en-US" sz="1600" b="1" dirty="0">
                  <a:solidFill>
                    <a:schemeClr val="accent2"/>
                  </a:solidFill>
                </a:rPr>
                <a:t>Incurrence</a:t>
              </a:r>
              <a:endParaRPr lang="en-GB" sz="1600" dirty="0">
                <a:solidFill>
                  <a:schemeClr val="accent2"/>
                </a:solidFill>
              </a:endParaRPr>
            </a:p>
          </p:txBody>
        </p:sp>
      </p:grpSp>
      <p:sp>
        <p:nvSpPr>
          <p:cNvPr id="2" name="Footer Placeholder 1">
            <a:extLst>
              <a:ext uri="{FF2B5EF4-FFF2-40B4-BE49-F238E27FC236}">
                <a16:creationId xmlns:a16="http://schemas.microsoft.com/office/drawing/2014/main" id="{0DF4D3AE-06D3-4AC6-9B1D-F2A617464052}"/>
              </a:ext>
            </a:extLst>
          </p:cNvPr>
          <p:cNvSpPr>
            <a:spLocks noGrp="1"/>
          </p:cNvSpPr>
          <p:nvPr>
            <p:ph type="ftr" sz="quarter" idx="3"/>
          </p:nvPr>
        </p:nvSpPr>
        <p:spPr/>
        <p:txBody>
          <a:bodyPr/>
          <a:lstStyle/>
          <a:p>
            <a:r>
              <a:rPr lang="en-US" dirty="0"/>
              <a:t>© 2025 Financial Edge Training </a:t>
            </a:r>
          </a:p>
        </p:txBody>
      </p:sp>
      <p:sp>
        <p:nvSpPr>
          <p:cNvPr id="5" name="Slide Number Placeholder 4">
            <a:extLst>
              <a:ext uri="{FF2B5EF4-FFF2-40B4-BE49-F238E27FC236}">
                <a16:creationId xmlns:a16="http://schemas.microsoft.com/office/drawing/2014/main" id="{76B47EA0-4F5E-40E4-B8E2-D1E2760F566B}"/>
              </a:ext>
            </a:extLst>
          </p:cNvPr>
          <p:cNvSpPr>
            <a:spLocks noGrp="1"/>
          </p:cNvSpPr>
          <p:nvPr>
            <p:ph type="sldNum" sz="quarter" idx="4"/>
          </p:nvPr>
        </p:nvSpPr>
        <p:spPr/>
        <p:txBody>
          <a:bodyPr/>
          <a:lstStyle/>
          <a:p>
            <a:fld id="{A150EB23-9872-4F54-B315-6C45A1D5BAA2}" type="slidenum">
              <a:rPr lang="en-US" smtClean="0"/>
              <a:pPr/>
              <a:t>8</a:t>
            </a:fld>
            <a:endParaRPr lang="en-US"/>
          </a:p>
        </p:txBody>
      </p:sp>
    </p:spTree>
    <p:extLst>
      <p:ext uri="{BB962C8B-B14F-4D97-AF65-F5344CB8AC3E}">
        <p14:creationId xmlns:p14="http://schemas.microsoft.com/office/powerpoint/2010/main" val="20670177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5"/>
                                            </p:tgtEl>
                                            <p:attrNameLst>
                                              <p:attrName>style.visibility</p:attrName>
                                            </p:attrNameLst>
                                          </p:cBhvr>
                                          <p:to>
                                            <p:strVal val="visible"/>
                                          </p:to>
                                        </p:set>
                                        <p:animEffect transition="in" filter="fade">
                                          <p:cBhvr>
                                            <p:cTn id="7" dur="500"/>
                                            <p:tgtEl>
                                              <p:spTgt spid="5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6"/>
                                            </p:tgtEl>
                                            <p:attrNameLst>
                                              <p:attrName>style.visibility</p:attrName>
                                            </p:attrNameLst>
                                          </p:cBhvr>
                                          <p:to>
                                            <p:strVal val="visible"/>
                                          </p:to>
                                        </p:set>
                                        <p:animEffect transition="in" filter="fade">
                                          <p:cBhvr>
                                            <p:cTn id="12" dur="500"/>
                                            <p:tgtEl>
                                              <p:spTgt spid="5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7"/>
                                            </p:tgtEl>
                                            <p:attrNameLst>
                                              <p:attrName>style.visibility</p:attrName>
                                            </p:attrNameLst>
                                          </p:cBhvr>
                                          <p:to>
                                            <p:strVal val="visible"/>
                                          </p:to>
                                        </p:set>
                                        <p:animEffect transition="in" filter="fade">
                                          <p:cBhvr>
                                            <p:cTn id="17" dur="500"/>
                                            <p:tgtEl>
                                              <p:spTgt spid="57"/>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14:presetBounceEnd="42000">
                                      <p:stCondLst>
                                        <p:cond delay="0"/>
                                      </p:stCondLst>
                                      <p:childTnLst>
                                        <p:set>
                                          <p:cBhvr>
                                            <p:cTn id="21" dur="1" fill="hold">
                                              <p:stCondLst>
                                                <p:cond delay="0"/>
                                              </p:stCondLst>
                                            </p:cTn>
                                            <p:tgtEl>
                                              <p:spTgt spid="18"/>
                                            </p:tgtEl>
                                            <p:attrNameLst>
                                              <p:attrName>style.visibility</p:attrName>
                                            </p:attrNameLst>
                                          </p:cBhvr>
                                          <p:to>
                                            <p:strVal val="visible"/>
                                          </p:to>
                                        </p:set>
                                        <p:anim calcmode="lin" valueType="num" p14:bounceEnd="42000">
                                          <p:cBhvr additive="base">
                                            <p:cTn id="22" dur="350" fill="hold"/>
                                            <p:tgtEl>
                                              <p:spTgt spid="18"/>
                                            </p:tgtEl>
                                            <p:attrNameLst>
                                              <p:attrName>ppt_x</p:attrName>
                                            </p:attrNameLst>
                                          </p:cBhvr>
                                          <p:tavLst>
                                            <p:tav tm="0">
                                              <p:val>
                                                <p:strVal val="#ppt_x"/>
                                              </p:val>
                                            </p:tav>
                                            <p:tav tm="100000">
                                              <p:val>
                                                <p:strVal val="#ppt_x"/>
                                              </p:val>
                                            </p:tav>
                                          </p:tavLst>
                                        </p:anim>
                                        <p:anim calcmode="lin" valueType="num" p14:bounceEnd="42000">
                                          <p:cBhvr additive="base">
                                            <p:cTn id="23" dur="35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14:presetBounceEnd="42000">
                                      <p:stCondLst>
                                        <p:cond delay="0"/>
                                      </p:stCondLst>
                                      <p:childTnLst>
                                        <p:set>
                                          <p:cBhvr>
                                            <p:cTn id="27" dur="1" fill="hold">
                                              <p:stCondLst>
                                                <p:cond delay="0"/>
                                              </p:stCondLst>
                                            </p:cTn>
                                            <p:tgtEl>
                                              <p:spTgt spid="19"/>
                                            </p:tgtEl>
                                            <p:attrNameLst>
                                              <p:attrName>style.visibility</p:attrName>
                                            </p:attrNameLst>
                                          </p:cBhvr>
                                          <p:to>
                                            <p:strVal val="visible"/>
                                          </p:to>
                                        </p:set>
                                        <p:anim calcmode="lin" valueType="num" p14:bounceEnd="42000">
                                          <p:cBhvr additive="base">
                                            <p:cTn id="28" dur="350" fill="hold"/>
                                            <p:tgtEl>
                                              <p:spTgt spid="19"/>
                                            </p:tgtEl>
                                            <p:attrNameLst>
                                              <p:attrName>ppt_x</p:attrName>
                                            </p:attrNameLst>
                                          </p:cBhvr>
                                          <p:tavLst>
                                            <p:tav tm="0">
                                              <p:val>
                                                <p:strVal val="#ppt_x"/>
                                              </p:val>
                                            </p:tav>
                                            <p:tav tm="100000">
                                              <p:val>
                                                <p:strVal val="#ppt_x"/>
                                              </p:val>
                                            </p:tav>
                                          </p:tavLst>
                                        </p:anim>
                                        <p:anim calcmode="lin" valueType="num" p14:bounceEnd="42000">
                                          <p:cBhvr additive="base">
                                            <p:cTn id="29" dur="35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14:presetBounceEnd="42000">
                                      <p:stCondLst>
                                        <p:cond delay="0"/>
                                      </p:stCondLst>
                                      <p:childTnLst>
                                        <p:set>
                                          <p:cBhvr>
                                            <p:cTn id="33" dur="1" fill="hold">
                                              <p:stCondLst>
                                                <p:cond delay="0"/>
                                              </p:stCondLst>
                                            </p:cTn>
                                            <p:tgtEl>
                                              <p:spTgt spid="20"/>
                                            </p:tgtEl>
                                            <p:attrNameLst>
                                              <p:attrName>style.visibility</p:attrName>
                                            </p:attrNameLst>
                                          </p:cBhvr>
                                          <p:to>
                                            <p:strVal val="visible"/>
                                          </p:to>
                                        </p:set>
                                        <p:anim calcmode="lin" valueType="num" p14:bounceEnd="42000">
                                          <p:cBhvr additive="base">
                                            <p:cTn id="34" dur="350" fill="hold"/>
                                            <p:tgtEl>
                                              <p:spTgt spid="20"/>
                                            </p:tgtEl>
                                            <p:attrNameLst>
                                              <p:attrName>ppt_x</p:attrName>
                                            </p:attrNameLst>
                                          </p:cBhvr>
                                          <p:tavLst>
                                            <p:tav tm="0">
                                              <p:val>
                                                <p:strVal val="#ppt_x"/>
                                              </p:val>
                                            </p:tav>
                                            <p:tav tm="100000">
                                              <p:val>
                                                <p:strVal val="#ppt_x"/>
                                              </p:val>
                                            </p:tav>
                                          </p:tavLst>
                                        </p:anim>
                                        <p:anim calcmode="lin" valueType="num" p14:bounceEnd="42000">
                                          <p:cBhvr additive="base">
                                            <p:cTn id="35" dur="35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grpId="0" nodeType="clickEffect" p14:presetBounceEnd="42000">
                                      <p:stCondLst>
                                        <p:cond delay="0"/>
                                      </p:stCondLst>
                                      <p:childTnLst>
                                        <p:set>
                                          <p:cBhvr>
                                            <p:cTn id="39" dur="1" fill="hold">
                                              <p:stCondLst>
                                                <p:cond delay="0"/>
                                              </p:stCondLst>
                                            </p:cTn>
                                            <p:tgtEl>
                                              <p:spTgt spid="22"/>
                                            </p:tgtEl>
                                            <p:attrNameLst>
                                              <p:attrName>style.visibility</p:attrName>
                                            </p:attrNameLst>
                                          </p:cBhvr>
                                          <p:to>
                                            <p:strVal val="visible"/>
                                          </p:to>
                                        </p:set>
                                        <p:anim calcmode="lin" valueType="num" p14:bounceEnd="42000">
                                          <p:cBhvr additive="base">
                                            <p:cTn id="40" dur="350" fill="hold"/>
                                            <p:tgtEl>
                                              <p:spTgt spid="22"/>
                                            </p:tgtEl>
                                            <p:attrNameLst>
                                              <p:attrName>ppt_x</p:attrName>
                                            </p:attrNameLst>
                                          </p:cBhvr>
                                          <p:tavLst>
                                            <p:tav tm="0">
                                              <p:val>
                                                <p:strVal val="#ppt_x"/>
                                              </p:val>
                                            </p:tav>
                                            <p:tav tm="100000">
                                              <p:val>
                                                <p:strVal val="#ppt_x"/>
                                              </p:val>
                                            </p:tav>
                                          </p:tavLst>
                                        </p:anim>
                                        <p:anim calcmode="lin" valueType="num" p14:bounceEnd="42000">
                                          <p:cBhvr additive="base">
                                            <p:cTn id="41" dur="35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p:bldP spid="20" grpId="0"/>
          <p:bldP spid="22" grpId="0"/>
        </p:bldLst>
      </p:timing>
    </mc:Choice>
    <mc:Fallback xmlns="">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5"/>
                                            </p:tgtEl>
                                            <p:attrNameLst>
                                              <p:attrName>style.visibility</p:attrName>
                                            </p:attrNameLst>
                                          </p:cBhvr>
                                          <p:to>
                                            <p:strVal val="visible"/>
                                          </p:to>
                                        </p:set>
                                        <p:animEffect transition="in" filter="fade">
                                          <p:cBhvr>
                                            <p:cTn id="7" dur="500"/>
                                            <p:tgtEl>
                                              <p:spTgt spid="5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6"/>
                                            </p:tgtEl>
                                            <p:attrNameLst>
                                              <p:attrName>style.visibility</p:attrName>
                                            </p:attrNameLst>
                                          </p:cBhvr>
                                          <p:to>
                                            <p:strVal val="visible"/>
                                          </p:to>
                                        </p:set>
                                        <p:animEffect transition="in" filter="fade">
                                          <p:cBhvr>
                                            <p:cTn id="12" dur="500"/>
                                            <p:tgtEl>
                                              <p:spTgt spid="5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7"/>
                                            </p:tgtEl>
                                            <p:attrNameLst>
                                              <p:attrName>style.visibility</p:attrName>
                                            </p:attrNameLst>
                                          </p:cBhvr>
                                          <p:to>
                                            <p:strVal val="visible"/>
                                          </p:to>
                                        </p:set>
                                        <p:animEffect transition="in" filter="fade">
                                          <p:cBhvr>
                                            <p:cTn id="17" dur="500"/>
                                            <p:tgtEl>
                                              <p:spTgt spid="57"/>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 calcmode="lin" valueType="num">
                                          <p:cBhvr additive="base">
                                            <p:cTn id="22" dur="350" fill="hold"/>
                                            <p:tgtEl>
                                              <p:spTgt spid="18"/>
                                            </p:tgtEl>
                                            <p:attrNameLst>
                                              <p:attrName>ppt_x</p:attrName>
                                            </p:attrNameLst>
                                          </p:cBhvr>
                                          <p:tavLst>
                                            <p:tav tm="0">
                                              <p:val>
                                                <p:strVal val="#ppt_x"/>
                                              </p:val>
                                            </p:tav>
                                            <p:tav tm="100000">
                                              <p:val>
                                                <p:strVal val="#ppt_x"/>
                                              </p:val>
                                            </p:tav>
                                          </p:tavLst>
                                        </p:anim>
                                        <p:anim calcmode="lin" valueType="num">
                                          <p:cBhvr additive="base">
                                            <p:cTn id="23" dur="35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19"/>
                                            </p:tgtEl>
                                            <p:attrNameLst>
                                              <p:attrName>style.visibility</p:attrName>
                                            </p:attrNameLst>
                                          </p:cBhvr>
                                          <p:to>
                                            <p:strVal val="visible"/>
                                          </p:to>
                                        </p:set>
                                        <p:anim calcmode="lin" valueType="num">
                                          <p:cBhvr additive="base">
                                            <p:cTn id="28" dur="350" fill="hold"/>
                                            <p:tgtEl>
                                              <p:spTgt spid="19"/>
                                            </p:tgtEl>
                                            <p:attrNameLst>
                                              <p:attrName>ppt_x</p:attrName>
                                            </p:attrNameLst>
                                          </p:cBhvr>
                                          <p:tavLst>
                                            <p:tav tm="0">
                                              <p:val>
                                                <p:strVal val="#ppt_x"/>
                                              </p:val>
                                            </p:tav>
                                            <p:tav tm="100000">
                                              <p:val>
                                                <p:strVal val="#ppt_x"/>
                                              </p:val>
                                            </p:tav>
                                          </p:tavLst>
                                        </p:anim>
                                        <p:anim calcmode="lin" valueType="num">
                                          <p:cBhvr additive="base">
                                            <p:cTn id="29" dur="35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20"/>
                                            </p:tgtEl>
                                            <p:attrNameLst>
                                              <p:attrName>style.visibility</p:attrName>
                                            </p:attrNameLst>
                                          </p:cBhvr>
                                          <p:to>
                                            <p:strVal val="visible"/>
                                          </p:to>
                                        </p:set>
                                        <p:anim calcmode="lin" valueType="num">
                                          <p:cBhvr additive="base">
                                            <p:cTn id="34" dur="350" fill="hold"/>
                                            <p:tgtEl>
                                              <p:spTgt spid="20"/>
                                            </p:tgtEl>
                                            <p:attrNameLst>
                                              <p:attrName>ppt_x</p:attrName>
                                            </p:attrNameLst>
                                          </p:cBhvr>
                                          <p:tavLst>
                                            <p:tav tm="0">
                                              <p:val>
                                                <p:strVal val="#ppt_x"/>
                                              </p:val>
                                            </p:tav>
                                            <p:tav tm="100000">
                                              <p:val>
                                                <p:strVal val="#ppt_x"/>
                                              </p:val>
                                            </p:tav>
                                          </p:tavLst>
                                        </p:anim>
                                        <p:anim calcmode="lin" valueType="num">
                                          <p:cBhvr additive="base">
                                            <p:cTn id="35" dur="35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22"/>
                                            </p:tgtEl>
                                            <p:attrNameLst>
                                              <p:attrName>style.visibility</p:attrName>
                                            </p:attrNameLst>
                                          </p:cBhvr>
                                          <p:to>
                                            <p:strVal val="visible"/>
                                          </p:to>
                                        </p:set>
                                        <p:anim calcmode="lin" valueType="num">
                                          <p:cBhvr additive="base">
                                            <p:cTn id="40" dur="350" fill="hold"/>
                                            <p:tgtEl>
                                              <p:spTgt spid="22"/>
                                            </p:tgtEl>
                                            <p:attrNameLst>
                                              <p:attrName>ppt_x</p:attrName>
                                            </p:attrNameLst>
                                          </p:cBhvr>
                                          <p:tavLst>
                                            <p:tav tm="0">
                                              <p:val>
                                                <p:strVal val="#ppt_x"/>
                                              </p:val>
                                            </p:tav>
                                            <p:tav tm="100000">
                                              <p:val>
                                                <p:strVal val="#ppt_x"/>
                                              </p:val>
                                            </p:tav>
                                          </p:tavLst>
                                        </p:anim>
                                        <p:anim calcmode="lin" valueType="num">
                                          <p:cBhvr additive="base">
                                            <p:cTn id="41" dur="35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p:bldP spid="20" grpId="0"/>
          <p:bldP spid="22" grpId="0"/>
        </p:bldLst>
      </p:timing>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ectangle 33">
            <a:extLst>
              <a:ext uri="{FF2B5EF4-FFF2-40B4-BE49-F238E27FC236}">
                <a16:creationId xmlns:a16="http://schemas.microsoft.com/office/drawing/2014/main" id="{79E45CE4-4708-4406-9199-700FF29BC21D}"/>
              </a:ext>
            </a:extLst>
          </p:cNvPr>
          <p:cNvSpPr/>
          <p:nvPr/>
        </p:nvSpPr>
        <p:spPr>
          <a:xfrm>
            <a:off x="0" y="1495514"/>
            <a:ext cx="4488133" cy="5362486"/>
          </a:xfrm>
          <a:prstGeom prst="rect">
            <a:avLst/>
          </a:prstGeom>
          <a:solidFill>
            <a:schemeClr val="accent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endParaRPr lang="en-US" sz="1600" b="1" dirty="0">
              <a:solidFill>
                <a:schemeClr val="bg1"/>
              </a:solidFill>
            </a:endParaRPr>
          </a:p>
        </p:txBody>
      </p:sp>
      <p:sp>
        <p:nvSpPr>
          <p:cNvPr id="14" name="Title 13">
            <a:extLst>
              <a:ext uri="{FF2B5EF4-FFF2-40B4-BE49-F238E27FC236}">
                <a16:creationId xmlns:a16="http://schemas.microsoft.com/office/drawing/2014/main" id="{611568FE-F34E-46F5-9A51-A60EA8F569A0}"/>
              </a:ext>
            </a:extLst>
          </p:cNvPr>
          <p:cNvSpPr>
            <a:spLocks noGrp="1"/>
          </p:cNvSpPr>
          <p:nvPr>
            <p:ph type="title"/>
          </p:nvPr>
        </p:nvSpPr>
        <p:spPr>
          <a:xfrm>
            <a:off x="426720" y="404248"/>
            <a:ext cx="11338560" cy="748272"/>
          </a:xfrm>
        </p:spPr>
        <p:txBody>
          <a:bodyPr anchor="ctr">
            <a:normAutofit/>
          </a:bodyPr>
          <a:lstStyle/>
          <a:p>
            <a:r>
              <a:rPr lang="en-US" dirty="0"/>
              <a:t>Covenant Lite (</a:t>
            </a:r>
            <a:r>
              <a:rPr lang="en-US" dirty="0" err="1"/>
              <a:t>Cov</a:t>
            </a:r>
            <a:r>
              <a:rPr lang="en-US" dirty="0"/>
              <a:t>-lite)</a:t>
            </a:r>
          </a:p>
        </p:txBody>
      </p:sp>
      <p:sp>
        <p:nvSpPr>
          <p:cNvPr id="27" name="TextBox 26">
            <a:extLst>
              <a:ext uri="{FF2B5EF4-FFF2-40B4-BE49-F238E27FC236}">
                <a16:creationId xmlns:a16="http://schemas.microsoft.com/office/drawing/2014/main" id="{88CFABC1-0F3B-4AFD-98FC-7B26EA155A9B}"/>
              </a:ext>
            </a:extLst>
          </p:cNvPr>
          <p:cNvSpPr txBox="1"/>
          <p:nvPr/>
        </p:nvSpPr>
        <p:spPr>
          <a:xfrm>
            <a:off x="426720" y="1998477"/>
            <a:ext cx="3750896" cy="383376"/>
          </a:xfrm>
          <a:prstGeom prst="rect">
            <a:avLst/>
          </a:prstGeom>
          <a:noFill/>
        </p:spPr>
        <p:txBody>
          <a:bodyPr wrap="square">
            <a:spAutoFit/>
          </a:bodyPr>
          <a:lstStyle/>
          <a:p>
            <a:pPr algn="ctr"/>
            <a:r>
              <a:rPr lang="en-US" sz="1800" b="1" dirty="0">
                <a:solidFill>
                  <a:schemeClr val="tx2"/>
                </a:solidFill>
              </a:rPr>
              <a:t>What is Covenants Lite Debt?</a:t>
            </a:r>
            <a:endParaRPr lang="en-US" sz="1800" dirty="0">
              <a:solidFill>
                <a:schemeClr val="tx2"/>
              </a:solidFill>
            </a:endParaRPr>
          </a:p>
        </p:txBody>
      </p:sp>
      <p:grpSp>
        <p:nvGrpSpPr>
          <p:cNvPr id="45" name="Group 44">
            <a:extLst>
              <a:ext uri="{FF2B5EF4-FFF2-40B4-BE49-F238E27FC236}">
                <a16:creationId xmlns:a16="http://schemas.microsoft.com/office/drawing/2014/main" id="{FCCF98BC-3CC5-49EC-B135-15EE3A1090F5}"/>
              </a:ext>
            </a:extLst>
          </p:cNvPr>
          <p:cNvGrpSpPr/>
          <p:nvPr/>
        </p:nvGrpSpPr>
        <p:grpSpPr>
          <a:xfrm>
            <a:off x="648913" y="2656519"/>
            <a:ext cx="3413797" cy="1077218"/>
            <a:chOff x="794154" y="2578382"/>
            <a:chExt cx="3413797" cy="1077218"/>
          </a:xfrm>
        </p:grpSpPr>
        <p:sp>
          <p:nvSpPr>
            <p:cNvPr id="28" name="TextBox 27">
              <a:extLst>
                <a:ext uri="{FF2B5EF4-FFF2-40B4-BE49-F238E27FC236}">
                  <a16:creationId xmlns:a16="http://schemas.microsoft.com/office/drawing/2014/main" id="{72BB01D9-94AF-42C8-9EF2-FF150F317589}"/>
                </a:ext>
              </a:extLst>
            </p:cNvPr>
            <p:cNvSpPr txBox="1"/>
            <p:nvPr/>
          </p:nvSpPr>
          <p:spPr>
            <a:xfrm>
              <a:off x="1629525" y="2578382"/>
              <a:ext cx="2578426" cy="1077218"/>
            </a:xfrm>
            <a:prstGeom prst="rect">
              <a:avLst/>
            </a:prstGeom>
            <a:noFill/>
          </p:spPr>
          <p:txBody>
            <a:bodyPr wrap="square">
              <a:spAutoFit/>
            </a:bodyPr>
            <a:lstStyle/>
            <a:p>
              <a:pPr>
                <a:spcBef>
                  <a:spcPts val="600"/>
                </a:spcBef>
                <a:spcAft>
                  <a:spcPts val="600"/>
                </a:spcAft>
              </a:pPr>
              <a:r>
                <a:rPr lang="en-US" sz="1600" dirty="0">
                  <a:solidFill>
                    <a:schemeClr val="accent1"/>
                  </a:solidFill>
                </a:rPr>
                <a:t>Any facilities that do not require borrowers to comply with financial maintenance covenants</a:t>
              </a:r>
            </a:p>
          </p:txBody>
        </p:sp>
        <p:pic>
          <p:nvPicPr>
            <p:cNvPr id="24" name="Graphic 23" descr="Renovation (House With Sparkles) with solid fill">
              <a:extLst>
                <a:ext uri="{FF2B5EF4-FFF2-40B4-BE49-F238E27FC236}">
                  <a16:creationId xmlns:a16="http://schemas.microsoft.com/office/drawing/2014/main" id="{FB13267A-A7F6-4B85-BF3A-04C72ABD603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94154" y="2766790"/>
              <a:ext cx="580157" cy="580157"/>
            </a:xfrm>
            <a:prstGeom prst="rect">
              <a:avLst/>
            </a:prstGeom>
          </p:spPr>
        </p:pic>
      </p:grpSp>
      <p:grpSp>
        <p:nvGrpSpPr>
          <p:cNvPr id="46" name="Group 45">
            <a:extLst>
              <a:ext uri="{FF2B5EF4-FFF2-40B4-BE49-F238E27FC236}">
                <a16:creationId xmlns:a16="http://schemas.microsoft.com/office/drawing/2014/main" id="{C13B930F-B569-4910-AA14-5930EA0E42B2}"/>
              </a:ext>
            </a:extLst>
          </p:cNvPr>
          <p:cNvGrpSpPr/>
          <p:nvPr/>
        </p:nvGrpSpPr>
        <p:grpSpPr>
          <a:xfrm>
            <a:off x="619905" y="4001094"/>
            <a:ext cx="3441438" cy="830997"/>
            <a:chOff x="765146" y="4005018"/>
            <a:chExt cx="3441438" cy="830997"/>
          </a:xfrm>
        </p:grpSpPr>
        <p:sp>
          <p:nvSpPr>
            <p:cNvPr id="32" name="TextBox 31">
              <a:extLst>
                <a:ext uri="{FF2B5EF4-FFF2-40B4-BE49-F238E27FC236}">
                  <a16:creationId xmlns:a16="http://schemas.microsoft.com/office/drawing/2014/main" id="{20ABC0EA-155E-4A08-A9E9-669D637E057B}"/>
                </a:ext>
              </a:extLst>
            </p:cNvPr>
            <p:cNvSpPr txBox="1"/>
            <p:nvPr/>
          </p:nvSpPr>
          <p:spPr>
            <a:xfrm>
              <a:off x="1629525" y="4005018"/>
              <a:ext cx="2577059" cy="830997"/>
            </a:xfrm>
            <a:prstGeom prst="rect">
              <a:avLst/>
            </a:prstGeom>
            <a:noFill/>
          </p:spPr>
          <p:txBody>
            <a:bodyPr wrap="square">
              <a:spAutoFit/>
            </a:bodyPr>
            <a:lstStyle/>
            <a:p>
              <a:pPr>
                <a:spcBef>
                  <a:spcPts val="600"/>
                </a:spcBef>
                <a:spcAft>
                  <a:spcPts val="600"/>
                </a:spcAft>
              </a:pPr>
              <a:r>
                <a:rPr lang="en-US" sz="1600" dirty="0">
                  <a:solidFill>
                    <a:schemeClr val="tx2"/>
                  </a:solidFill>
                </a:rPr>
                <a:t>No or fewer financial covenants means less investor protections</a:t>
              </a:r>
            </a:p>
          </p:txBody>
        </p:sp>
        <p:pic>
          <p:nvPicPr>
            <p:cNvPr id="26" name="Graphic 25" descr="Shield Cross with solid fill">
              <a:extLst>
                <a:ext uri="{FF2B5EF4-FFF2-40B4-BE49-F238E27FC236}">
                  <a16:creationId xmlns:a16="http://schemas.microsoft.com/office/drawing/2014/main" id="{5017D614-0CF7-4968-B0AE-2EBC83554CD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765146" y="4087079"/>
              <a:ext cx="638173" cy="638173"/>
            </a:xfrm>
            <a:prstGeom prst="rect">
              <a:avLst/>
            </a:prstGeom>
          </p:spPr>
        </p:pic>
      </p:grpSp>
      <p:grpSp>
        <p:nvGrpSpPr>
          <p:cNvPr id="47" name="Group 46">
            <a:extLst>
              <a:ext uri="{FF2B5EF4-FFF2-40B4-BE49-F238E27FC236}">
                <a16:creationId xmlns:a16="http://schemas.microsoft.com/office/drawing/2014/main" id="{09429667-1860-4442-8CEB-1BAA117443F0}"/>
              </a:ext>
            </a:extLst>
          </p:cNvPr>
          <p:cNvGrpSpPr/>
          <p:nvPr/>
        </p:nvGrpSpPr>
        <p:grpSpPr>
          <a:xfrm>
            <a:off x="648911" y="5097799"/>
            <a:ext cx="3413799" cy="1077218"/>
            <a:chOff x="794152" y="5367419"/>
            <a:chExt cx="3413799" cy="1077218"/>
          </a:xfrm>
        </p:grpSpPr>
        <p:sp>
          <p:nvSpPr>
            <p:cNvPr id="33" name="TextBox 32">
              <a:extLst>
                <a:ext uri="{FF2B5EF4-FFF2-40B4-BE49-F238E27FC236}">
                  <a16:creationId xmlns:a16="http://schemas.microsoft.com/office/drawing/2014/main" id="{D2B5A9DF-1F39-4819-8306-6AFF81F6E240}"/>
                </a:ext>
              </a:extLst>
            </p:cNvPr>
            <p:cNvSpPr txBox="1"/>
            <p:nvPr/>
          </p:nvSpPr>
          <p:spPr>
            <a:xfrm>
              <a:off x="1630892" y="5367419"/>
              <a:ext cx="2577059" cy="1077218"/>
            </a:xfrm>
            <a:prstGeom prst="rect">
              <a:avLst/>
            </a:prstGeom>
            <a:noFill/>
          </p:spPr>
          <p:txBody>
            <a:bodyPr wrap="square">
              <a:spAutoFit/>
            </a:bodyPr>
            <a:lstStyle/>
            <a:p>
              <a:pPr>
                <a:spcBef>
                  <a:spcPts val="600"/>
                </a:spcBef>
                <a:spcAft>
                  <a:spcPts val="600"/>
                </a:spcAft>
              </a:pPr>
              <a:r>
                <a:rPr lang="en-US" sz="1600" dirty="0">
                  <a:solidFill>
                    <a:schemeClr val="accent1"/>
                  </a:solidFill>
                </a:rPr>
                <a:t>Those loans help borrower companies to avoid bankruptcy in times of financial stress</a:t>
              </a:r>
            </a:p>
          </p:txBody>
        </p:sp>
        <p:pic>
          <p:nvPicPr>
            <p:cNvPr id="30" name="Graphic 29" descr="Loan with solid fill">
              <a:extLst>
                <a:ext uri="{FF2B5EF4-FFF2-40B4-BE49-F238E27FC236}">
                  <a16:creationId xmlns:a16="http://schemas.microsoft.com/office/drawing/2014/main" id="{1050D784-0673-45F4-B6ED-683C8CA5994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a:xfrm>
              <a:off x="794152" y="5615949"/>
              <a:ext cx="580157" cy="580157"/>
            </a:xfrm>
            <a:prstGeom prst="rect">
              <a:avLst/>
            </a:prstGeom>
          </p:spPr>
        </p:pic>
      </p:grpSp>
      <p:sp>
        <p:nvSpPr>
          <p:cNvPr id="2" name="Footer Placeholder 1">
            <a:extLst>
              <a:ext uri="{FF2B5EF4-FFF2-40B4-BE49-F238E27FC236}">
                <a16:creationId xmlns:a16="http://schemas.microsoft.com/office/drawing/2014/main" id="{91B5D821-6CF0-4493-B190-2121B5A23906}"/>
              </a:ext>
            </a:extLst>
          </p:cNvPr>
          <p:cNvSpPr>
            <a:spLocks noGrp="1"/>
          </p:cNvSpPr>
          <p:nvPr>
            <p:ph type="ftr" sz="quarter" idx="3"/>
          </p:nvPr>
        </p:nvSpPr>
        <p:spPr/>
        <p:txBody>
          <a:bodyPr/>
          <a:lstStyle/>
          <a:p>
            <a:r>
              <a:rPr lang="en-US" dirty="0"/>
              <a:t>© 2025 Financial Edge Training </a:t>
            </a:r>
          </a:p>
        </p:txBody>
      </p:sp>
      <p:sp>
        <p:nvSpPr>
          <p:cNvPr id="4" name="Slide Number Placeholder 3">
            <a:extLst>
              <a:ext uri="{FF2B5EF4-FFF2-40B4-BE49-F238E27FC236}">
                <a16:creationId xmlns:a16="http://schemas.microsoft.com/office/drawing/2014/main" id="{EE987002-597A-4384-A639-5043309DEDF7}"/>
              </a:ext>
            </a:extLst>
          </p:cNvPr>
          <p:cNvSpPr>
            <a:spLocks noGrp="1"/>
          </p:cNvSpPr>
          <p:nvPr>
            <p:ph type="sldNum" sz="quarter" idx="4"/>
          </p:nvPr>
        </p:nvSpPr>
        <p:spPr/>
        <p:txBody>
          <a:bodyPr/>
          <a:lstStyle/>
          <a:p>
            <a:fld id="{A150EB23-9872-4F54-B315-6C45A1D5BAA2}" type="slidenum">
              <a:rPr lang="en-US" smtClean="0"/>
              <a:pPr/>
              <a:t>9</a:t>
            </a:fld>
            <a:endParaRPr lang="en-US"/>
          </a:p>
        </p:txBody>
      </p:sp>
      <p:pic>
        <p:nvPicPr>
          <p:cNvPr id="1028" name="Picture 4" descr="image-png-May-27-2025-03-19-28-2423-PM">
            <a:extLst>
              <a:ext uri="{FF2B5EF4-FFF2-40B4-BE49-F238E27FC236}">
                <a16:creationId xmlns:a16="http://schemas.microsoft.com/office/drawing/2014/main" id="{5F708B30-C15D-A6B3-C5A0-6599BB3DFDB2}"/>
              </a:ext>
            </a:extLst>
          </p:cNvPr>
          <p:cNvPicPr>
            <a:picLocks noChangeAspect="1" noChangeArrowheads="1"/>
          </p:cNvPicPr>
          <p:nvPr/>
        </p:nvPicPr>
        <p:blipFill rotWithShape="1">
          <a:blip r:embed="rId9">
            <a:extLst>
              <a:ext uri="{28A0092B-C50C-407E-A947-70E740481C1C}">
                <a14:useLocalDpi xmlns:a14="http://schemas.microsoft.com/office/drawing/2010/main" val="0"/>
              </a:ext>
            </a:extLst>
          </a:blip>
          <a:srcRect t="15488" r="50818"/>
          <a:stretch>
            <a:fillRect/>
          </a:stretch>
        </p:blipFill>
        <p:spPr bwMode="auto">
          <a:xfrm>
            <a:off x="6096000" y="2010953"/>
            <a:ext cx="4187165" cy="3648122"/>
          </a:xfrm>
          <a:prstGeom prst="rect">
            <a:avLst/>
          </a:prstGeom>
          <a:noFill/>
          <a:extLst>
            <a:ext uri="{909E8E84-426E-40DD-AFC4-6F175D3DCCD1}">
              <a14:hiddenFill xmlns:a14="http://schemas.microsoft.com/office/drawing/2010/main">
                <a:solidFill>
                  <a:srgbClr val="FFFFFF"/>
                </a:solidFill>
              </a14:hiddenFill>
            </a:ext>
          </a:extLst>
        </p:spPr>
      </p:pic>
      <p:grpSp>
        <p:nvGrpSpPr>
          <p:cNvPr id="48" name="Group 47">
            <a:extLst>
              <a:ext uri="{FF2B5EF4-FFF2-40B4-BE49-F238E27FC236}">
                <a16:creationId xmlns:a16="http://schemas.microsoft.com/office/drawing/2014/main" id="{A1B0F2CE-F7C6-4BC0-9D58-8FB05167EF42}"/>
              </a:ext>
            </a:extLst>
          </p:cNvPr>
          <p:cNvGrpSpPr/>
          <p:nvPr/>
        </p:nvGrpSpPr>
        <p:grpSpPr>
          <a:xfrm>
            <a:off x="8448495" y="2577516"/>
            <a:ext cx="1898028" cy="2190767"/>
            <a:chOff x="9867252" y="2830649"/>
            <a:chExt cx="1898028" cy="2190767"/>
          </a:xfrm>
        </p:grpSpPr>
        <p:pic>
          <p:nvPicPr>
            <p:cNvPr id="15" name="Graphic 14" descr="Badge New with solid fill">
              <a:extLst>
                <a:ext uri="{FF2B5EF4-FFF2-40B4-BE49-F238E27FC236}">
                  <a16:creationId xmlns:a16="http://schemas.microsoft.com/office/drawing/2014/main" id="{7FD1E8B0-915F-4FE4-8A09-A68A64CEDBEC}"/>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1018417" y="2830649"/>
              <a:ext cx="327068" cy="327068"/>
            </a:xfrm>
            <a:prstGeom prst="rect">
              <a:avLst/>
            </a:prstGeom>
          </p:spPr>
        </p:pic>
        <p:sp>
          <p:nvSpPr>
            <p:cNvPr id="41" name="TextBox 40">
              <a:extLst>
                <a:ext uri="{FF2B5EF4-FFF2-40B4-BE49-F238E27FC236}">
                  <a16:creationId xmlns:a16="http://schemas.microsoft.com/office/drawing/2014/main" id="{4FDC3BE5-8EEA-4375-BAB7-A30166402EDC}"/>
                </a:ext>
              </a:extLst>
            </p:cNvPr>
            <p:cNvSpPr txBox="1"/>
            <p:nvPr/>
          </p:nvSpPr>
          <p:spPr>
            <a:xfrm>
              <a:off x="9867252" y="4282752"/>
              <a:ext cx="1898028" cy="738664"/>
            </a:xfrm>
            <a:prstGeom prst="rect">
              <a:avLst/>
            </a:prstGeom>
            <a:noFill/>
          </p:spPr>
          <p:txBody>
            <a:bodyPr wrap="square">
              <a:spAutoFit/>
            </a:bodyPr>
            <a:lstStyle/>
            <a:p>
              <a:pPr algn="r">
                <a:spcBef>
                  <a:spcPts val="600"/>
                </a:spcBef>
                <a:spcAft>
                  <a:spcPts val="600"/>
                </a:spcAft>
              </a:pPr>
              <a:r>
                <a:rPr lang="en-GB" sz="1400" b="1" dirty="0">
                  <a:solidFill>
                    <a:schemeClr val="accent1"/>
                  </a:solidFill>
                </a:rPr>
                <a:t>Over 90% of leveraged loans are covenant lite</a:t>
              </a:r>
            </a:p>
          </p:txBody>
        </p:sp>
        <p:pic>
          <p:nvPicPr>
            <p:cNvPr id="44" name="Graphic 43" descr="Badge New with solid fill">
              <a:extLst>
                <a:ext uri="{FF2B5EF4-FFF2-40B4-BE49-F238E27FC236}">
                  <a16:creationId xmlns:a16="http://schemas.microsoft.com/office/drawing/2014/main" id="{7DE1CD01-0EC7-4106-8B74-502D6A262FB7}"/>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1181951" y="3713195"/>
              <a:ext cx="563489" cy="563489"/>
            </a:xfrm>
            <a:prstGeom prst="rect">
              <a:avLst/>
            </a:prstGeom>
          </p:spPr>
        </p:pic>
      </p:grpSp>
    </p:spTree>
    <p:extLst>
      <p:ext uri="{BB962C8B-B14F-4D97-AF65-F5344CB8AC3E}">
        <p14:creationId xmlns:p14="http://schemas.microsoft.com/office/powerpoint/2010/main" val="37798748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14:presetBounceEnd="60000">
                                      <p:stCondLst>
                                        <p:cond delay="0"/>
                                      </p:stCondLst>
                                      <p:childTnLst>
                                        <p:set>
                                          <p:cBhvr>
                                            <p:cTn id="6" dur="1" fill="hold">
                                              <p:stCondLst>
                                                <p:cond delay="0"/>
                                              </p:stCondLst>
                                            </p:cTn>
                                            <p:tgtEl>
                                              <p:spTgt spid="45"/>
                                            </p:tgtEl>
                                            <p:attrNameLst>
                                              <p:attrName>style.visibility</p:attrName>
                                            </p:attrNameLst>
                                          </p:cBhvr>
                                          <p:to>
                                            <p:strVal val="visible"/>
                                          </p:to>
                                        </p:set>
                                        <p:anim calcmode="lin" valueType="num" p14:bounceEnd="60000">
                                          <p:cBhvr additive="base">
                                            <p:cTn id="7" dur="500" fill="hold"/>
                                            <p:tgtEl>
                                              <p:spTgt spid="45"/>
                                            </p:tgtEl>
                                            <p:attrNameLst>
                                              <p:attrName>ppt_x</p:attrName>
                                            </p:attrNameLst>
                                          </p:cBhvr>
                                          <p:tavLst>
                                            <p:tav tm="0">
                                              <p:val>
                                                <p:strVal val="#ppt_x"/>
                                              </p:val>
                                            </p:tav>
                                            <p:tav tm="100000">
                                              <p:val>
                                                <p:strVal val="#ppt_x"/>
                                              </p:val>
                                            </p:tav>
                                          </p:tavLst>
                                        </p:anim>
                                        <p:anim calcmode="lin" valueType="num" p14:bounceEnd="60000">
                                          <p:cBhvr additive="base">
                                            <p:cTn id="8" dur="500" fill="hold"/>
                                            <p:tgtEl>
                                              <p:spTgt spid="4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14:presetBounceEnd="60000">
                                      <p:stCondLst>
                                        <p:cond delay="0"/>
                                      </p:stCondLst>
                                      <p:childTnLst>
                                        <p:set>
                                          <p:cBhvr>
                                            <p:cTn id="12" dur="1" fill="hold">
                                              <p:stCondLst>
                                                <p:cond delay="0"/>
                                              </p:stCondLst>
                                            </p:cTn>
                                            <p:tgtEl>
                                              <p:spTgt spid="46"/>
                                            </p:tgtEl>
                                            <p:attrNameLst>
                                              <p:attrName>style.visibility</p:attrName>
                                            </p:attrNameLst>
                                          </p:cBhvr>
                                          <p:to>
                                            <p:strVal val="visible"/>
                                          </p:to>
                                        </p:set>
                                        <p:anim calcmode="lin" valueType="num" p14:bounceEnd="60000">
                                          <p:cBhvr additive="base">
                                            <p:cTn id="13" dur="500" fill="hold"/>
                                            <p:tgtEl>
                                              <p:spTgt spid="46"/>
                                            </p:tgtEl>
                                            <p:attrNameLst>
                                              <p:attrName>ppt_x</p:attrName>
                                            </p:attrNameLst>
                                          </p:cBhvr>
                                          <p:tavLst>
                                            <p:tav tm="0">
                                              <p:val>
                                                <p:strVal val="#ppt_x"/>
                                              </p:val>
                                            </p:tav>
                                            <p:tav tm="100000">
                                              <p:val>
                                                <p:strVal val="#ppt_x"/>
                                              </p:val>
                                            </p:tav>
                                          </p:tavLst>
                                        </p:anim>
                                        <p:anim calcmode="lin" valueType="num" p14:bounceEnd="60000">
                                          <p:cBhvr additive="base">
                                            <p:cTn id="14" dur="500" fill="hold"/>
                                            <p:tgtEl>
                                              <p:spTgt spid="4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14:presetBounceEnd="60000">
                                      <p:stCondLst>
                                        <p:cond delay="0"/>
                                      </p:stCondLst>
                                      <p:childTnLst>
                                        <p:set>
                                          <p:cBhvr>
                                            <p:cTn id="18" dur="1" fill="hold">
                                              <p:stCondLst>
                                                <p:cond delay="0"/>
                                              </p:stCondLst>
                                            </p:cTn>
                                            <p:tgtEl>
                                              <p:spTgt spid="47"/>
                                            </p:tgtEl>
                                            <p:attrNameLst>
                                              <p:attrName>style.visibility</p:attrName>
                                            </p:attrNameLst>
                                          </p:cBhvr>
                                          <p:to>
                                            <p:strVal val="visible"/>
                                          </p:to>
                                        </p:set>
                                        <p:anim calcmode="lin" valueType="num" p14:bounceEnd="60000">
                                          <p:cBhvr additive="base">
                                            <p:cTn id="19" dur="500" fill="hold"/>
                                            <p:tgtEl>
                                              <p:spTgt spid="47"/>
                                            </p:tgtEl>
                                            <p:attrNameLst>
                                              <p:attrName>ppt_x</p:attrName>
                                            </p:attrNameLst>
                                          </p:cBhvr>
                                          <p:tavLst>
                                            <p:tav tm="0">
                                              <p:val>
                                                <p:strVal val="#ppt_x"/>
                                              </p:val>
                                            </p:tav>
                                            <p:tav tm="100000">
                                              <p:val>
                                                <p:strVal val="#ppt_x"/>
                                              </p:val>
                                            </p:tav>
                                          </p:tavLst>
                                        </p:anim>
                                        <p:anim calcmode="lin" valueType="num" p14:bounceEnd="60000">
                                          <p:cBhvr additive="base">
                                            <p:cTn id="20" dur="500" fill="hold"/>
                                            <p:tgtEl>
                                              <p:spTgt spid="4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48"/>
                                            </p:tgtEl>
                                            <p:attrNameLst>
                                              <p:attrName>style.visibility</p:attrName>
                                            </p:attrNameLst>
                                          </p:cBhvr>
                                          <p:to>
                                            <p:strVal val="visible"/>
                                          </p:to>
                                        </p:set>
                                        <p:animEffect transition="in" filter="fade">
                                          <p:cBhvr>
                                            <p:cTn id="25" dur="500"/>
                                            <p:tgtEl>
                                              <p:spTgt spid="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mc:Choice>
    <mc:Fallback xmlns="">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5"/>
                                            </p:tgtEl>
                                            <p:attrNameLst>
                                              <p:attrName>style.visibility</p:attrName>
                                            </p:attrNameLst>
                                          </p:cBhvr>
                                          <p:to>
                                            <p:strVal val="visible"/>
                                          </p:to>
                                        </p:set>
                                        <p:anim calcmode="lin" valueType="num">
                                          <p:cBhvr additive="base">
                                            <p:cTn id="7" dur="500" fill="hold"/>
                                            <p:tgtEl>
                                              <p:spTgt spid="45"/>
                                            </p:tgtEl>
                                            <p:attrNameLst>
                                              <p:attrName>ppt_x</p:attrName>
                                            </p:attrNameLst>
                                          </p:cBhvr>
                                          <p:tavLst>
                                            <p:tav tm="0">
                                              <p:val>
                                                <p:strVal val="#ppt_x"/>
                                              </p:val>
                                            </p:tav>
                                            <p:tav tm="100000">
                                              <p:val>
                                                <p:strVal val="#ppt_x"/>
                                              </p:val>
                                            </p:tav>
                                          </p:tavLst>
                                        </p:anim>
                                        <p:anim calcmode="lin" valueType="num">
                                          <p:cBhvr additive="base">
                                            <p:cTn id="8" dur="500" fill="hold"/>
                                            <p:tgtEl>
                                              <p:spTgt spid="4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6"/>
                                            </p:tgtEl>
                                            <p:attrNameLst>
                                              <p:attrName>style.visibility</p:attrName>
                                            </p:attrNameLst>
                                          </p:cBhvr>
                                          <p:to>
                                            <p:strVal val="visible"/>
                                          </p:to>
                                        </p:set>
                                        <p:anim calcmode="lin" valueType="num">
                                          <p:cBhvr additive="base">
                                            <p:cTn id="13" dur="500" fill="hold"/>
                                            <p:tgtEl>
                                              <p:spTgt spid="46"/>
                                            </p:tgtEl>
                                            <p:attrNameLst>
                                              <p:attrName>ppt_x</p:attrName>
                                            </p:attrNameLst>
                                          </p:cBhvr>
                                          <p:tavLst>
                                            <p:tav tm="0">
                                              <p:val>
                                                <p:strVal val="#ppt_x"/>
                                              </p:val>
                                            </p:tav>
                                            <p:tav tm="100000">
                                              <p:val>
                                                <p:strVal val="#ppt_x"/>
                                              </p:val>
                                            </p:tav>
                                          </p:tavLst>
                                        </p:anim>
                                        <p:anim calcmode="lin" valueType="num">
                                          <p:cBhvr additive="base">
                                            <p:cTn id="14" dur="500" fill="hold"/>
                                            <p:tgtEl>
                                              <p:spTgt spid="4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7"/>
                                            </p:tgtEl>
                                            <p:attrNameLst>
                                              <p:attrName>style.visibility</p:attrName>
                                            </p:attrNameLst>
                                          </p:cBhvr>
                                          <p:to>
                                            <p:strVal val="visible"/>
                                          </p:to>
                                        </p:set>
                                        <p:anim calcmode="lin" valueType="num">
                                          <p:cBhvr additive="base">
                                            <p:cTn id="19" dur="500" fill="hold"/>
                                            <p:tgtEl>
                                              <p:spTgt spid="47"/>
                                            </p:tgtEl>
                                            <p:attrNameLst>
                                              <p:attrName>ppt_x</p:attrName>
                                            </p:attrNameLst>
                                          </p:cBhvr>
                                          <p:tavLst>
                                            <p:tav tm="0">
                                              <p:val>
                                                <p:strVal val="#ppt_x"/>
                                              </p:val>
                                            </p:tav>
                                            <p:tav tm="100000">
                                              <p:val>
                                                <p:strVal val="#ppt_x"/>
                                              </p:val>
                                            </p:tav>
                                          </p:tavLst>
                                        </p:anim>
                                        <p:anim calcmode="lin" valueType="num">
                                          <p:cBhvr additive="base">
                                            <p:cTn id="20" dur="500" fill="hold"/>
                                            <p:tgtEl>
                                              <p:spTgt spid="4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48"/>
                                            </p:tgtEl>
                                            <p:attrNameLst>
                                              <p:attrName>style.visibility</p:attrName>
                                            </p:attrNameLst>
                                          </p:cBhvr>
                                          <p:to>
                                            <p:strVal val="visible"/>
                                          </p:to>
                                        </p:set>
                                        <p:animEffect transition="in" filter="fade">
                                          <p:cBhvr>
                                            <p:cTn id="25" dur="500"/>
                                            <p:tgtEl>
                                              <p:spTgt spid="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11.0&quot;&gt;&lt;object type=&quot;1&quot; unique_id=&quot;10001&quot;&gt;&lt;object type=&quot;2&quot; unique_id=&quot;40435&quot;&gt;&lt;object type=&quot;3&quot; unique_id=&quot;40436&quot;&gt;&lt;property id=&quot;20148&quot; value=&quot;5&quot;/&gt;&lt;property id=&quot;20300&quot; value=&quot;Slide 2&quot;/&gt;&lt;property id=&quot;20307&quot; value=&quot;257&quot;/&gt;&lt;/object&gt;&lt;object type=&quot;3&quot; unique_id=&quot;40437&quot;&gt;&lt;property id=&quot;20148&quot; value=&quot;5&quot;/&gt;&lt;property id=&quot;20300&quot; value=&quot;Slide 3&quot;/&gt;&lt;property id=&quot;20307&quot; value=&quot;258&quot;/&gt;&lt;/object&gt;&lt;object type=&quot;3&quot; unique_id=&quot;40492&quot;&gt;&lt;property id=&quot;20148&quot; value=&quot;5&quot;/&gt;&lt;property id=&quot;20300&quot; value=&quot;Slide 1&quot;/&gt;&lt;property id=&quot;20307&quot; value=&quot;256&quot;/&gt;&lt;/object&gt;&lt;/object&gt;&lt;object type=&quot;8&quot; unique_id=&quot;40491&quot;&gt;&lt;/object&gt;&lt;/object&gt;&lt;/database&gt;"/>
  <p:tag name="SECTOMILLISECCONVERTED" val="1"/>
</p:tagLst>
</file>

<file path=ppt/theme/theme1.xml><?xml version="1.0" encoding="utf-8"?>
<a:theme xmlns:a="http://schemas.openxmlformats.org/drawingml/2006/main" name="FE Training">
  <a:themeElements>
    <a:clrScheme name="Financial Edge">
      <a:dk1>
        <a:srgbClr val="3F3F3F"/>
      </a:dk1>
      <a:lt1>
        <a:sysClr val="window" lastClr="FFFFFF"/>
      </a:lt1>
      <a:dk2>
        <a:srgbClr val="163260"/>
      </a:dk2>
      <a:lt2>
        <a:srgbClr val="F2F2F2"/>
      </a:lt2>
      <a:accent1>
        <a:srgbClr val="085393"/>
      </a:accent1>
      <a:accent2>
        <a:srgbClr val="8064A2"/>
      </a:accent2>
      <a:accent3>
        <a:srgbClr val="C0504D"/>
      </a:accent3>
      <a:accent4>
        <a:srgbClr val="ED7D31"/>
      </a:accent4>
      <a:accent5>
        <a:srgbClr val="FFC000"/>
      </a:accent5>
      <a:accent6>
        <a:srgbClr val="70AD47"/>
      </a:accent6>
      <a:hlink>
        <a:srgbClr val="085393"/>
      </a:hlink>
      <a:folHlink>
        <a:srgbClr val="B2B2B2"/>
      </a:folHlink>
    </a:clrScheme>
    <a:fontScheme name="Financial Edge">
      <a:majorFont>
        <a:latin typeface="Open Sans"/>
        <a:ea typeface=""/>
        <a:cs typeface=""/>
      </a:majorFont>
      <a:minorFont>
        <a:latin typeface="Open Sans"/>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E Materials Wide V2.potx" id="{AF42BA43-1B73-452F-98E2-99EC654E13BD}" vid="{1BED4529-4526-416F-A948-73A3847A6E8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69eded41-6c5d-4718-b7b7-dbfd1652bccf">
      <Terms xmlns="http://schemas.microsoft.com/office/infopath/2007/PartnerControls"/>
    </lcf76f155ced4ddcb4097134ff3c332f>
    <TaxCatchAll xmlns="6ea4884f-dd23-4a9e-9674-e0962577458b" xsi:nil="true"/>
    <SharedWithUsers xmlns="6ea4884f-dd23-4a9e-9674-e0962577458b">
      <UserInfo>
        <DisplayName/>
        <AccountId xsi:nil="true"/>
        <AccountType/>
      </UserInfo>
    </SharedWithUsers>
    <MediaLengthInSeconds xmlns="69eded41-6c5d-4718-b7b7-dbfd1652bccf"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F002F8CDD7ACF40A6C36B1C9FA62C55" ma:contentTypeVersion="14" ma:contentTypeDescription="Create a new document." ma:contentTypeScope="" ma:versionID="6c89911dbbba69f85380b0cbe19a7a97">
  <xsd:schema xmlns:xsd="http://www.w3.org/2001/XMLSchema" xmlns:xs="http://www.w3.org/2001/XMLSchema" xmlns:p="http://schemas.microsoft.com/office/2006/metadata/properties" xmlns:ns2="69eded41-6c5d-4718-b7b7-dbfd1652bccf" xmlns:ns3="6ea4884f-dd23-4a9e-9674-e0962577458b" targetNamespace="http://schemas.microsoft.com/office/2006/metadata/properties" ma:root="true" ma:fieldsID="293c7e17b22c7855182087285b20e1b3" ns2:_="" ns3:_="">
    <xsd:import namespace="69eded41-6c5d-4718-b7b7-dbfd1652bccf"/>
    <xsd:import namespace="6ea4884f-dd23-4a9e-9674-e0962577458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9eded41-6c5d-4718-b7b7-dbfd1652bcc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c32ff089-c713-41da-a7f8-7725fa36ebb8" ma:termSetId="09814cd3-568e-fe90-9814-8d621ff8fb84" ma:anchorId="fba54fb3-c3e1-fe81-a776-ca4b69148c4d" ma:open="true" ma:isKeyword="false">
      <xsd:complexType>
        <xsd:sequence>
          <xsd:element ref="pc:Terms" minOccurs="0" maxOccurs="1"/>
        </xsd:sequence>
      </xsd:complex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ObjectDetectorVersions" ma:index="20"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ea4884f-dd23-4a9e-9674-e0962577458b"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797a576b-233c-4f6a-bc99-79689ae6a87f}" ma:internalName="TaxCatchAll" ma:showField="CatchAllData" ma:web="6ea4884f-dd23-4a9e-9674-e0962577458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80F4079-1970-4CFF-9425-53883CDE5B1A}">
  <ds:schemaRefs>
    <ds:schemaRef ds:uri="http://purl.org/dc/dcmitype/"/>
    <ds:schemaRef ds:uri="69eded41-6c5d-4718-b7b7-dbfd1652bccf"/>
    <ds:schemaRef ds:uri="http://purl.org/dc/terms/"/>
    <ds:schemaRef ds:uri="http://www.w3.org/XML/1998/namespace"/>
    <ds:schemaRef ds:uri="http://schemas.microsoft.com/office/infopath/2007/PartnerControls"/>
    <ds:schemaRef ds:uri="http://schemas.microsoft.com/office/2006/documentManagement/types"/>
    <ds:schemaRef ds:uri="http://schemas.openxmlformats.org/package/2006/metadata/core-properties"/>
    <ds:schemaRef ds:uri="6ea4884f-dd23-4a9e-9674-e0962577458b"/>
    <ds:schemaRef ds:uri="http://schemas.microsoft.com/office/2006/metadata/properties"/>
    <ds:schemaRef ds:uri="http://purl.org/dc/elements/1.1/"/>
  </ds:schemaRefs>
</ds:datastoreItem>
</file>

<file path=customXml/itemProps2.xml><?xml version="1.0" encoding="utf-8"?>
<ds:datastoreItem xmlns:ds="http://schemas.openxmlformats.org/officeDocument/2006/customXml" ds:itemID="{C22B17D4-6D40-4324-8364-2A84E65D90CE}">
  <ds:schemaRefs>
    <ds:schemaRef ds:uri="http://schemas.microsoft.com/sharepoint/v3/contenttype/forms"/>
  </ds:schemaRefs>
</ds:datastoreItem>
</file>

<file path=customXml/itemProps3.xml><?xml version="1.0" encoding="utf-8"?>
<ds:datastoreItem xmlns:ds="http://schemas.openxmlformats.org/officeDocument/2006/customXml" ds:itemID="{AAC48FF4-3F9C-4894-AE7F-491C91A035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9eded41-6c5d-4718-b7b7-dbfd1652bccf"/>
    <ds:schemaRef ds:uri="6ea4884f-dd23-4a9e-9674-e0962577458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3100</Words>
  <Application>Microsoft Office PowerPoint</Application>
  <PresentationFormat>Widescreen</PresentationFormat>
  <Paragraphs>332</Paragraphs>
  <Slides>13</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Open Sans</vt:lpstr>
      <vt:lpstr>Open Sans Light</vt:lpstr>
      <vt:lpstr>Open Sans SemiBold</vt:lpstr>
      <vt:lpstr>Wingdings</vt:lpstr>
      <vt:lpstr>FE Training</vt:lpstr>
      <vt:lpstr>Financing  Instruments</vt:lpstr>
      <vt:lpstr>Contents</vt:lpstr>
      <vt:lpstr>Types of Debt: Overview</vt:lpstr>
      <vt:lpstr>Types of Debt: Different Characteristics</vt:lpstr>
      <vt:lpstr>Debt Providers/Holders</vt:lpstr>
      <vt:lpstr>Unitranche Financing</vt:lpstr>
      <vt:lpstr>Equities</vt:lpstr>
      <vt:lpstr>Covenants</vt:lpstr>
      <vt:lpstr>Covenant Lite (Cov-lite)</vt:lpstr>
      <vt:lpstr>Collateral</vt:lpstr>
      <vt:lpstr>Financing Fees</vt:lpstr>
      <vt:lpstr>Debt Structure Consideration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Financing Instruments</dc:title>
  <dc:creator>MAEDA Tadahiro</dc:creator>
  <cp:lastModifiedBy>Andrew Jones</cp:lastModifiedBy>
  <cp:revision>111</cp:revision>
  <cp:lastPrinted>2024-01-02T17:02:25Z</cp:lastPrinted>
  <dcterms:created xsi:type="dcterms:W3CDTF">2020-11-12T14:32:35Z</dcterms:created>
  <dcterms:modified xsi:type="dcterms:W3CDTF">2025-10-13T14:13:59Z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0x0101004F002F8CDD7ACF40A6C36B1C9FA62C55</vt:lpwstr>
  </property>
  <property fmtid="{D5CDD505-2E9C-101B-9397-08002B2CF9AE}" pid="3" name="MediaServiceImageTags">
    <vt:lpwstr/>
  </property>
  <property fmtid="{D5CDD505-2E9C-101B-9397-08002B2CF9AE}" pid="4" name="Order">
    <vt:r8>36294700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ies>
</file>